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407" r:id="rId2"/>
    <p:sldId id="395" r:id="rId3"/>
    <p:sldId id="396" r:id="rId4"/>
    <p:sldId id="435" r:id="rId5"/>
    <p:sldId id="434" r:id="rId6"/>
    <p:sldId id="398" r:id="rId7"/>
    <p:sldId id="399" r:id="rId8"/>
    <p:sldId id="400" r:id="rId9"/>
    <p:sldId id="401" r:id="rId10"/>
    <p:sldId id="269" r:id="rId11"/>
    <p:sldId id="410" r:id="rId12"/>
    <p:sldId id="411" r:id="rId13"/>
    <p:sldId id="412" r:id="rId14"/>
    <p:sldId id="416" r:id="rId15"/>
    <p:sldId id="413" r:id="rId16"/>
    <p:sldId id="430" r:id="rId17"/>
    <p:sldId id="332" r:id="rId18"/>
    <p:sldId id="414" r:id="rId19"/>
    <p:sldId id="415" r:id="rId20"/>
    <p:sldId id="417" r:id="rId21"/>
    <p:sldId id="418" r:id="rId22"/>
    <p:sldId id="420" r:id="rId23"/>
    <p:sldId id="432" r:id="rId24"/>
    <p:sldId id="431" r:id="rId25"/>
    <p:sldId id="419" r:id="rId26"/>
    <p:sldId id="422" r:id="rId27"/>
    <p:sldId id="421" r:id="rId28"/>
    <p:sldId id="423" r:id="rId29"/>
    <p:sldId id="433" r:id="rId30"/>
    <p:sldId id="425" r:id="rId31"/>
    <p:sldId id="424" r:id="rId32"/>
    <p:sldId id="426" r:id="rId33"/>
    <p:sldId id="427" r:id="rId34"/>
    <p:sldId id="428" r:id="rId35"/>
    <p:sldId id="42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5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94695"/>
  </p:normalViewPr>
  <p:slideViewPr>
    <p:cSldViewPr snapToGrid="0" snapToObjects="1">
      <p:cViewPr>
        <p:scale>
          <a:sx n="174" d="100"/>
          <a:sy n="174" d="100"/>
        </p:scale>
        <p:origin x="656" y="-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8AA4A-E670-9349-8906-42953AEC51AB}" type="datetimeFigureOut">
              <a:rPr kumimoji="1" lang="ko-Kore-KR" altLang="en-US" smtClean="0"/>
              <a:t>2020. 5. 1.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F9A20-6051-0E45-8FAE-97EDB3885A4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6875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F9A20-6051-0E45-8FAE-97EDB3885A4F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099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20345-71D5-B042-85DF-3CEBD824C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B492E4-4CBD-B844-A005-283E8AA36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6C16B-E04C-704C-B5EB-CB9018498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8EB-6339-B84D-ADF3-BF64A88E163B}" type="datetimeFigureOut">
              <a:rPr kumimoji="1" lang="ko-KR" altLang="en-US" smtClean="0"/>
              <a:t>2020. 5. 1.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4C2CF4-D4E0-5149-BEC6-56E582BD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23F6E6-1788-4840-8995-A9E655DF7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BA1734-5CD2-5243-8A26-581D03B4F5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000" y="5735637"/>
            <a:ext cx="1387884" cy="9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90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212EC-634D-4C46-8DCD-982379C1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32F570-9721-0B46-977A-D685BFC7E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C9DAB2-F023-7B4D-91FC-43E1B3A17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8EB-6339-B84D-ADF3-BF64A88E163B}" type="datetimeFigureOut">
              <a:rPr kumimoji="1" lang="ko-KR" altLang="en-US" smtClean="0"/>
              <a:t>2020. 5. 1.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5FED7C-5C44-F248-B0ED-B72F82871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56373-6EA0-F44B-B576-69FCEA1E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18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CB51BA-B849-9E4E-9D86-B03627D2DA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DED78A-EE29-5242-88CD-FD5F5315E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9AB954-363B-604D-8B56-B1955B2EB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8EB-6339-B84D-ADF3-BF64A88E163B}" type="datetimeFigureOut">
              <a:rPr kumimoji="1" lang="ko-KR" altLang="en-US" smtClean="0"/>
              <a:t>2020. 5. 1.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DFDD6E-3906-7F40-ABCA-10A77FE8F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4730BA-B309-024A-8439-A9182A6E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276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1A2E2-6BDE-6E4C-A8A3-A8A7C6E8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7BE575-10C8-2A49-A2B2-B9C1A1E76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63F384-695E-9448-B12D-2B1EB1BFA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8EB-6339-B84D-ADF3-BF64A88E163B}" type="datetimeFigureOut">
              <a:rPr kumimoji="1" lang="ko-KR" altLang="en-US" smtClean="0"/>
              <a:t>2020. 5. 1.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923A8-F5CB-3740-AF36-3957901E8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8EBFC3-7F3D-4F4F-8EAB-235F9910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C5A0DCA-541A-794D-AA4C-7CAD4F9CC82F}"/>
              </a:ext>
            </a:extLst>
          </p:cNvPr>
          <p:cNvCxnSpPr/>
          <p:nvPr userDrawn="1"/>
        </p:nvCxnSpPr>
        <p:spPr>
          <a:xfrm>
            <a:off x="285008" y="1116281"/>
            <a:ext cx="115903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024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C83CC-97C2-4248-BD41-246C6733E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5B1F3-1422-E64C-8AC3-6F91F4FB8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687B0E-EEAA-F743-9C6B-35B8E0C8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8EB-6339-B84D-ADF3-BF64A88E163B}" type="datetimeFigureOut">
              <a:rPr kumimoji="1" lang="ko-KR" altLang="en-US" smtClean="0"/>
              <a:t>2020. 5. 1.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70DE53-065F-0347-A32F-F9C57FAE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6E8DA3-3A68-5040-B4BA-BEC5E9D4A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9590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2B911-ED24-B540-A602-1B6A261D0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A5CFFC-F431-C44B-923A-9FC54AB86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3F308E-525F-FB4E-8010-4BF9EE987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C200E7-D754-5349-997C-31B574DA2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8EB-6339-B84D-ADF3-BF64A88E163B}" type="datetimeFigureOut">
              <a:rPr kumimoji="1" lang="ko-KR" altLang="en-US" smtClean="0"/>
              <a:t>2020. 5. 1.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5D3134-4678-C446-84D3-CC4EF752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7FFB6C-8BF2-6147-BE78-126523429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4522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9E8C0-E175-3444-811C-5116F92E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BE161C-6290-3346-BA85-1F73BD1BA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5ECC57-330B-9A45-AD83-DE05EC3C7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BF6B7A-4774-CC45-A6FE-19FE915EA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0E44EC-AE8B-DF42-819D-3881112E7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285F96-1766-E644-8407-F18E57147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8EB-6339-B84D-ADF3-BF64A88E163B}" type="datetimeFigureOut">
              <a:rPr kumimoji="1" lang="ko-KR" altLang="en-US" smtClean="0"/>
              <a:t>2020. 5. 1.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344114-AAB1-B94B-B51B-21E532AC0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A54F9C-AE50-8F42-8771-1E60EB6F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439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CF638-3104-3F4A-BF71-2A2C41BB0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12BA91-800B-E349-8732-0D5BAC4E3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8EB-6339-B84D-ADF3-BF64A88E163B}" type="datetimeFigureOut">
              <a:rPr kumimoji="1" lang="ko-KR" altLang="en-US" smtClean="0"/>
              <a:t>2020. 5. 1.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5513F2-DEA0-9141-B7BA-EB7067E18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DC2A60-84A4-7747-93CD-065F27C1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332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824390-8057-184D-AD14-57B970359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8EB-6339-B84D-ADF3-BF64A88E163B}" type="datetimeFigureOut">
              <a:rPr kumimoji="1" lang="ko-KR" altLang="en-US" smtClean="0"/>
              <a:t>2020. 5. 1.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0612B7-1FB1-2B41-8404-89664451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29D1AF-F022-1D4B-BFFB-C71B31DB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5872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039F4-143F-DB4F-BD0A-AEC18F135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762251-072B-1B47-B3AF-AF08A2DB7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82C100-0A98-EE49-933B-A7CE134A4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6A3CAE-6866-2045-ABFE-09659379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8EB-6339-B84D-ADF3-BF64A88E163B}" type="datetimeFigureOut">
              <a:rPr kumimoji="1" lang="ko-KR" altLang="en-US" smtClean="0"/>
              <a:t>2020. 5. 1.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C14AF0-86A8-C242-867F-41B9C59C8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4526AD-7BFB-CB4B-A00D-EE0BA948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691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0DD1E-777C-E944-975A-2C65A2944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8FFD56-C9D9-2641-AC63-384299931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ABA671-01DD-EF41-B5D7-F04AAD6BB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CA6250-7760-734A-9007-E03135639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8EB-6339-B84D-ADF3-BF64A88E163B}" type="datetimeFigureOut">
              <a:rPr kumimoji="1" lang="ko-KR" altLang="en-US" smtClean="0"/>
              <a:t>2020. 5. 1.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FCA50-5660-5A41-9F89-9DF0CB01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2B56F0-764F-5F43-B935-F218C6AA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839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B9C971-2DCD-494F-9C65-FD983A09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72CE92-A16C-1940-B3D4-7881EBF0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516F14-B32A-8E41-8F8D-7458F6DA9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598EB-6339-B84D-ADF3-BF64A88E163B}" type="datetimeFigureOut">
              <a:rPr kumimoji="1" lang="ko-KR" altLang="en-US" smtClean="0"/>
              <a:t>2020. 5. 1.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B843CD-66B1-A645-A366-4E70041EA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E7B15A-DDB5-0A4A-92D2-89FC1AAFC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A44DFD-0D33-C347-BC13-282187574F8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668000" y="5735637"/>
            <a:ext cx="1387884" cy="9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73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tensorflow/models/tree/master/official/r1/wide_deep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tensorflow/models/tree/master/official/r1/wide_dee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chromium.googlesource.com/external/github.com/tensorflow/tensorflow/+/r0.10/tensorflow/g3doc/tutorials/wide_and_deep/index.md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577691-F958-B449-90E8-3CD44DA2A7A2}"/>
              </a:ext>
            </a:extLst>
          </p:cNvPr>
          <p:cNvSpPr txBox="1"/>
          <p:nvPr/>
        </p:nvSpPr>
        <p:spPr>
          <a:xfrm>
            <a:off x="2599454" y="2397948"/>
            <a:ext cx="69931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000" dirty="0"/>
              <a:t>Neural Collaborative Filtering</a:t>
            </a:r>
          </a:p>
          <a:p>
            <a:pPr algn="ctr"/>
            <a:r>
              <a:rPr kumimoji="1" lang="ko-KR" altLang="en-US" sz="4000" dirty="0"/>
              <a:t>구현하기</a:t>
            </a:r>
            <a:endParaRPr kumimoji="1"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DD839-78F3-CB4D-8997-EBAFBED477E3}"/>
              </a:ext>
            </a:extLst>
          </p:cNvPr>
          <p:cNvSpPr txBox="1"/>
          <p:nvPr/>
        </p:nvSpPr>
        <p:spPr>
          <a:xfrm>
            <a:off x="4441371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34566AA-7E4B-8946-8E58-92DEF686590F}"/>
              </a:ext>
            </a:extLst>
          </p:cNvPr>
          <p:cNvSpPr/>
          <p:nvPr/>
        </p:nvSpPr>
        <p:spPr>
          <a:xfrm>
            <a:off x="142504" y="712519"/>
            <a:ext cx="11827823" cy="7006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6726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577691-F958-B449-90E8-3CD44DA2A7A2}"/>
              </a:ext>
            </a:extLst>
          </p:cNvPr>
          <p:cNvSpPr txBox="1"/>
          <p:nvPr/>
        </p:nvSpPr>
        <p:spPr>
          <a:xfrm>
            <a:off x="4687603" y="2612972"/>
            <a:ext cx="2816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5400" dirty="0" err="1"/>
              <a:t>DeepFM</a:t>
            </a:r>
            <a:endParaRPr kumimoji="1" lang="en-US" altLang="ko-KR" sz="5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DD839-78F3-CB4D-8997-EBAFBED477E3}"/>
              </a:ext>
            </a:extLst>
          </p:cNvPr>
          <p:cNvSpPr txBox="1"/>
          <p:nvPr/>
        </p:nvSpPr>
        <p:spPr>
          <a:xfrm>
            <a:off x="4441371" y="1080655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800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34566AA-7E4B-8946-8E58-92DEF686590F}"/>
              </a:ext>
            </a:extLst>
          </p:cNvPr>
          <p:cNvSpPr/>
          <p:nvPr/>
        </p:nvSpPr>
        <p:spPr>
          <a:xfrm>
            <a:off x="142504" y="712519"/>
            <a:ext cx="11827823" cy="7006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112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딥러닝을</a:t>
            </a:r>
            <a:r>
              <a:rPr kumimoji="1" lang="ko-KR" altLang="en-US" sz="2800" dirty="0"/>
              <a:t> 활용한 </a:t>
            </a:r>
            <a:r>
              <a:rPr kumimoji="1" lang="ko-KR" altLang="en-US" sz="2800" dirty="0" err="1"/>
              <a:t>추천시스템</a:t>
            </a:r>
            <a:r>
              <a:rPr kumimoji="1" lang="ko-KR" altLang="en-US" sz="2800" dirty="0"/>
              <a:t> 발전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0FC839-5967-8D46-B705-3BB603B0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68" y="1268390"/>
            <a:ext cx="9613577" cy="539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3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딥러닝을</a:t>
            </a:r>
            <a:r>
              <a:rPr kumimoji="1" lang="ko-KR" altLang="en-US" sz="2800" dirty="0"/>
              <a:t> 활용한 </a:t>
            </a:r>
            <a:r>
              <a:rPr kumimoji="1" lang="ko-KR" altLang="en-US" sz="2800" dirty="0" err="1"/>
              <a:t>추천시스템</a:t>
            </a:r>
            <a:r>
              <a:rPr kumimoji="1" lang="ko-KR" altLang="en-US" sz="2800" dirty="0"/>
              <a:t> 발전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0FC839-5967-8D46-B705-3BB603B0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68" y="1268390"/>
            <a:ext cx="9613577" cy="53914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D962C8-7572-104D-95E1-5E6D1BF9F747}"/>
              </a:ext>
            </a:extLst>
          </p:cNvPr>
          <p:cNvSpPr/>
          <p:nvPr/>
        </p:nvSpPr>
        <p:spPr>
          <a:xfrm>
            <a:off x="838200" y="1940119"/>
            <a:ext cx="911087" cy="49298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66EB23-5DE7-E34C-9665-F126D4CD0894}"/>
              </a:ext>
            </a:extLst>
          </p:cNvPr>
          <p:cNvSpPr/>
          <p:nvPr/>
        </p:nvSpPr>
        <p:spPr>
          <a:xfrm>
            <a:off x="616888" y="4424901"/>
            <a:ext cx="911087" cy="89452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4A10E5-F503-8C47-97C8-F2A18937FE8E}"/>
              </a:ext>
            </a:extLst>
          </p:cNvPr>
          <p:cNvSpPr/>
          <p:nvPr/>
        </p:nvSpPr>
        <p:spPr>
          <a:xfrm>
            <a:off x="3806687" y="3750364"/>
            <a:ext cx="911087" cy="9568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0904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딥러닝을</a:t>
            </a:r>
            <a:r>
              <a:rPr kumimoji="1" lang="ko-KR" altLang="en-US" sz="2800" dirty="0"/>
              <a:t> 활용한 </a:t>
            </a:r>
            <a:r>
              <a:rPr kumimoji="1" lang="ko-KR" altLang="en-US" sz="2800" dirty="0" err="1"/>
              <a:t>추천시스템</a:t>
            </a:r>
            <a:r>
              <a:rPr kumimoji="1" lang="ko-KR" altLang="en-US" sz="2800" dirty="0"/>
              <a:t> 발전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0FC839-5967-8D46-B705-3BB603B02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68" y="1268390"/>
            <a:ext cx="9613577" cy="539146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D962C8-7572-104D-95E1-5E6D1BF9F747}"/>
              </a:ext>
            </a:extLst>
          </p:cNvPr>
          <p:cNvSpPr/>
          <p:nvPr/>
        </p:nvSpPr>
        <p:spPr>
          <a:xfrm>
            <a:off x="838200" y="1940119"/>
            <a:ext cx="911087" cy="49298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66EB23-5DE7-E34C-9665-F126D4CD0894}"/>
              </a:ext>
            </a:extLst>
          </p:cNvPr>
          <p:cNvSpPr/>
          <p:nvPr/>
        </p:nvSpPr>
        <p:spPr>
          <a:xfrm>
            <a:off x="616888" y="4424901"/>
            <a:ext cx="911087" cy="89452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4A10E5-F503-8C47-97C8-F2A18937FE8E}"/>
              </a:ext>
            </a:extLst>
          </p:cNvPr>
          <p:cNvSpPr/>
          <p:nvPr/>
        </p:nvSpPr>
        <p:spPr>
          <a:xfrm>
            <a:off x="3806687" y="3750364"/>
            <a:ext cx="911087" cy="95680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7355C9-B36D-6047-BCFF-6434976438A7}"/>
              </a:ext>
            </a:extLst>
          </p:cNvPr>
          <p:cNvSpPr/>
          <p:nvPr/>
        </p:nvSpPr>
        <p:spPr>
          <a:xfrm>
            <a:off x="3806686" y="2877470"/>
            <a:ext cx="1103981" cy="6535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2935D-F0DD-3747-9EC8-C5CDE79FA42D}"/>
              </a:ext>
            </a:extLst>
          </p:cNvPr>
          <p:cNvSpPr txBox="1"/>
          <p:nvPr/>
        </p:nvSpPr>
        <p:spPr>
          <a:xfrm>
            <a:off x="6249725" y="2877470"/>
            <a:ext cx="533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DeepFM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Wide &amp; Deep Network</a:t>
            </a:r>
            <a:r>
              <a:rPr kumimoji="1" lang="ko-KR" altLang="en-US" dirty="0"/>
              <a:t>을 계승한 모델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3724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15" y="357505"/>
            <a:ext cx="10515600" cy="727405"/>
          </a:xfrm>
        </p:spPr>
        <p:txBody>
          <a:bodyPr anchor="b">
            <a:normAutofit/>
          </a:bodyPr>
          <a:lstStyle/>
          <a:p>
            <a:r>
              <a:rPr kumimoji="1" lang="en-US" altLang="ko-KR" sz="2800" dirty="0"/>
              <a:t>Wide &amp; Deep Learning</a:t>
            </a:r>
            <a:endParaRPr kumimoji="1"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5358D7-C899-BA40-A65B-D2AE99A9E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48" y="2079731"/>
            <a:ext cx="6097410" cy="34374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7A3D4E-6574-164F-8B45-5DBFEB81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683" y="1302455"/>
            <a:ext cx="2762250" cy="4992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B3174F-A39E-CB4D-A363-15E638A26C1A}"/>
              </a:ext>
            </a:extLst>
          </p:cNvPr>
          <p:cNvSpPr txBox="1"/>
          <p:nvPr/>
        </p:nvSpPr>
        <p:spPr>
          <a:xfrm>
            <a:off x="290715" y="1340803"/>
            <a:ext cx="536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Google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Play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App</a:t>
            </a:r>
            <a:r>
              <a:rPr kumimoji="1" lang="ko-KR" altLang="en-US" dirty="0"/>
              <a:t> 추천 시스템에 활용된 알고리즘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40867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15" y="357505"/>
            <a:ext cx="10515600" cy="727405"/>
          </a:xfrm>
        </p:spPr>
        <p:txBody>
          <a:bodyPr anchor="b">
            <a:normAutofit/>
          </a:bodyPr>
          <a:lstStyle/>
          <a:p>
            <a:r>
              <a:rPr kumimoji="1" lang="en-US" altLang="ko-KR" sz="2800" dirty="0"/>
              <a:t>Wide &amp; Deep Learning</a:t>
            </a:r>
            <a:r>
              <a:rPr kumimoji="1" lang="ko-KR" altLang="en-US" sz="2800" dirty="0"/>
              <a:t>가 다루는 문제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A55D8F-3871-714B-B743-6C600A39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15" y="1268865"/>
            <a:ext cx="5667907" cy="55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63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15" y="357505"/>
            <a:ext cx="10515600" cy="727405"/>
          </a:xfrm>
        </p:spPr>
        <p:txBody>
          <a:bodyPr anchor="b">
            <a:normAutofit/>
          </a:bodyPr>
          <a:lstStyle/>
          <a:p>
            <a:r>
              <a:rPr kumimoji="1" lang="en-US" altLang="ko-KR" sz="2800" dirty="0"/>
              <a:t>Wide &amp; Deep Learning</a:t>
            </a:r>
            <a:r>
              <a:rPr kumimoji="1" lang="ko-KR" altLang="en-US" sz="2800" dirty="0"/>
              <a:t>가 다루는 문제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A55D8F-3871-714B-B743-6C600A39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15" y="1268865"/>
            <a:ext cx="5667907" cy="5558139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2C7B92F-9098-1D47-B115-55E6CF08CCF5}"/>
              </a:ext>
            </a:extLst>
          </p:cNvPr>
          <p:cNvCxnSpPr/>
          <p:nvPr/>
        </p:nvCxnSpPr>
        <p:spPr>
          <a:xfrm>
            <a:off x="3905956" y="2449689"/>
            <a:ext cx="205266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4EE9498D-7E17-F948-91DD-A03533546675}"/>
              </a:ext>
            </a:extLst>
          </p:cNvPr>
          <p:cNvCxnSpPr>
            <a:cxnSpLocks/>
          </p:cNvCxnSpPr>
          <p:nvPr/>
        </p:nvCxnSpPr>
        <p:spPr>
          <a:xfrm>
            <a:off x="382937" y="2692400"/>
            <a:ext cx="557568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43425D8-FE78-4D44-A484-B1F27BFC5875}"/>
              </a:ext>
            </a:extLst>
          </p:cNvPr>
          <p:cNvCxnSpPr>
            <a:cxnSpLocks/>
          </p:cNvCxnSpPr>
          <p:nvPr/>
        </p:nvCxnSpPr>
        <p:spPr>
          <a:xfrm>
            <a:off x="382937" y="2946400"/>
            <a:ext cx="5575685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1C59189-A9F3-E240-A16F-FBBB843E02EA}"/>
              </a:ext>
            </a:extLst>
          </p:cNvPr>
          <p:cNvCxnSpPr>
            <a:cxnSpLocks/>
          </p:cNvCxnSpPr>
          <p:nvPr/>
        </p:nvCxnSpPr>
        <p:spPr>
          <a:xfrm>
            <a:off x="382937" y="3177822"/>
            <a:ext cx="4482574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292F4D-BBFB-ED4E-974D-70493A2895DB}"/>
                  </a:ext>
                </a:extLst>
              </p:cNvPr>
              <p:cNvSpPr txBox="1"/>
              <p:nvPr/>
            </p:nvSpPr>
            <p:spPr>
              <a:xfrm>
                <a:off x="6096000" y="2266091"/>
                <a:ext cx="6048066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Kore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ko-Kore-KR" i="1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ore-K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292F4D-BBFB-ED4E-974D-70493A289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66091"/>
                <a:ext cx="6048066" cy="289182"/>
              </a:xfrm>
              <a:prstGeom prst="rect">
                <a:avLst/>
              </a:prstGeom>
              <a:blipFill>
                <a:blip r:embed="rId3"/>
                <a:stretch>
                  <a:fillRect t="-4167" b="-291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A5A6CE8-D1F6-AD43-9F13-0D85498B8C2F}"/>
              </a:ext>
            </a:extLst>
          </p:cNvPr>
          <p:cNvCxnSpPr>
            <a:cxnSpLocks/>
          </p:cNvCxnSpPr>
          <p:nvPr/>
        </p:nvCxnSpPr>
        <p:spPr>
          <a:xfrm>
            <a:off x="8912668" y="2620839"/>
            <a:ext cx="3141509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8B53B4A-485E-0D4B-AF77-436B7E65C8B5}"/>
              </a:ext>
            </a:extLst>
          </p:cNvPr>
          <p:cNvSpPr txBox="1"/>
          <p:nvPr/>
        </p:nvSpPr>
        <p:spPr>
          <a:xfrm>
            <a:off x="8090392" y="2708512"/>
            <a:ext cx="405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chemeClr val="accent2"/>
                </a:solidFill>
              </a:rPr>
              <a:t>cross-product feature transformation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278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15" y="357505"/>
            <a:ext cx="10515600" cy="727405"/>
          </a:xfrm>
        </p:spPr>
        <p:txBody>
          <a:bodyPr anchor="b">
            <a:normAutofit/>
          </a:bodyPr>
          <a:lstStyle/>
          <a:p>
            <a:r>
              <a:rPr kumimoji="1" lang="en-US" altLang="ko-KR" sz="2800" dirty="0"/>
              <a:t>Wide &amp; Deep Learning</a:t>
            </a:r>
            <a:endParaRPr kumimoji="1" lang="ko-KR" altLang="en-US" sz="2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CE5CFFF-5832-264B-AE1D-DB88AA8AB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193" y="1718942"/>
            <a:ext cx="7752208" cy="415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33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15" y="357505"/>
            <a:ext cx="10515600" cy="727405"/>
          </a:xfrm>
        </p:spPr>
        <p:txBody>
          <a:bodyPr anchor="b">
            <a:normAutofit/>
          </a:bodyPr>
          <a:lstStyle/>
          <a:p>
            <a:r>
              <a:rPr kumimoji="1" lang="en-US" altLang="ko-KR" sz="2800" dirty="0"/>
              <a:t>Wide &amp; Deep Learning</a:t>
            </a:r>
            <a:endParaRPr kumimoji="1"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3CB39D-AFCA-C747-9AAB-F4157D17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106" y="1740973"/>
            <a:ext cx="7852817" cy="424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47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15" y="357505"/>
            <a:ext cx="10515600" cy="727405"/>
          </a:xfrm>
        </p:spPr>
        <p:txBody>
          <a:bodyPr anchor="b">
            <a:normAutofit/>
          </a:bodyPr>
          <a:lstStyle/>
          <a:p>
            <a:r>
              <a:rPr kumimoji="1" lang="en-US" altLang="ko-KR" sz="2800" dirty="0"/>
              <a:t>Wide &amp; Deep Learning</a:t>
            </a:r>
            <a:endParaRPr kumimoji="1"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8BDF60-1847-4349-9CB1-96A66AE05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11" y="1978870"/>
            <a:ext cx="7919609" cy="407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47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34" y="-145345"/>
            <a:ext cx="10515600" cy="727405"/>
          </a:xfrm>
        </p:spPr>
        <p:txBody>
          <a:bodyPr anchor="b">
            <a:normAutofit/>
          </a:bodyPr>
          <a:lstStyle/>
          <a:p>
            <a:r>
              <a:rPr kumimoji="1" lang="en-US" altLang="ko-KR" sz="2800" b="1" dirty="0"/>
              <a:t>Neural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Collaborative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Filtering</a:t>
            </a:r>
            <a:endParaRPr kumimoji="1" lang="ko-KR" altLang="en-US" sz="28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BBC27C-CD45-5840-84A6-3394C1F4B5C9}"/>
              </a:ext>
            </a:extLst>
          </p:cNvPr>
          <p:cNvSpPr txBox="1"/>
          <p:nvPr/>
        </p:nvSpPr>
        <p:spPr>
          <a:xfrm>
            <a:off x="350590" y="641934"/>
            <a:ext cx="9019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err="1"/>
              <a:t>딥러닝을</a:t>
            </a:r>
            <a:r>
              <a:rPr kumimoji="1" lang="ko-KR" altLang="en-US" sz="2400" dirty="0"/>
              <a:t> 활용하여 </a:t>
            </a:r>
            <a:r>
              <a:rPr kumimoji="1" lang="en-US" altLang="ko-KR" sz="2400" dirty="0"/>
              <a:t>Matrix Factorization</a:t>
            </a:r>
            <a:r>
              <a:rPr kumimoji="1" lang="ko-KR" altLang="en-US" sz="2400" dirty="0"/>
              <a:t>을 시도한 대표적인 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5FD469-2E4E-7F41-8E73-A00245AD0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9" y="2103336"/>
            <a:ext cx="5055722" cy="31836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18F6B5-7FDE-184B-B4CB-DB125BCD2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171" y="1570990"/>
            <a:ext cx="6861805" cy="468410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D17B85A-0DB7-B74B-9BA0-43BA1F2F3D07}"/>
              </a:ext>
            </a:extLst>
          </p:cNvPr>
          <p:cNvSpPr txBox="1"/>
          <p:nvPr/>
        </p:nvSpPr>
        <p:spPr>
          <a:xfrm>
            <a:off x="5107171" y="123413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논문</a:t>
            </a:r>
            <a:r>
              <a:rPr kumimoji="1" lang="ko-KR" altLang="en-US" b="1" dirty="0"/>
              <a:t> 초록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52602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A6CB1DC-0316-DF49-80D0-4DD363DC06B9}"/>
              </a:ext>
            </a:extLst>
          </p:cNvPr>
          <p:cNvSpPr txBox="1">
            <a:spLocks/>
          </p:cNvSpPr>
          <p:nvPr/>
        </p:nvSpPr>
        <p:spPr>
          <a:xfrm>
            <a:off x="220980" y="338273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/>
              <a:t>[recap] </a:t>
            </a:r>
            <a:r>
              <a:rPr kumimoji="1" lang="ko-KR" altLang="en-US" sz="2800" dirty="0" err="1"/>
              <a:t>명목형</a:t>
            </a:r>
            <a:r>
              <a:rPr kumimoji="1" lang="ko-KR" altLang="en-US" sz="2800" dirty="0"/>
              <a:t> 변수를 위한 </a:t>
            </a:r>
            <a:r>
              <a:rPr kumimoji="1" lang="ko-KR" altLang="en-US" sz="2800" dirty="0" err="1"/>
              <a:t>선형회귀</a:t>
            </a:r>
            <a:r>
              <a:rPr kumimoji="1" lang="en-US" altLang="ko-KR" sz="2800" dirty="0"/>
              <a:t> with </a:t>
            </a:r>
            <a:r>
              <a:rPr kumimoji="1" lang="ko-KR" altLang="en-US" sz="2800" dirty="0"/>
              <a:t>상호작용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08CC34-D150-6046-A1ED-BDAA95923523}"/>
                  </a:ext>
                </a:extLst>
              </p:cNvPr>
              <p:cNvSpPr txBox="1"/>
              <p:nvPr/>
            </p:nvSpPr>
            <p:spPr>
              <a:xfrm>
                <a:off x="220980" y="1627448"/>
                <a:ext cx="11349197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장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장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08CC34-D150-6046-A1ED-BDAA95923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1627448"/>
                <a:ext cx="11349197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9914B6D-6DED-7C4E-A312-68C2380A2119}"/>
              </a:ext>
            </a:extLst>
          </p:cNvPr>
          <p:cNvSpPr txBox="1"/>
          <p:nvPr/>
        </p:nvSpPr>
        <p:spPr>
          <a:xfrm>
            <a:off x="286247" y="2382106"/>
            <a:ext cx="792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상호작용도 학습시키고 싶다</a:t>
            </a:r>
            <a:r>
              <a:rPr kumimoji="1" lang="en-US" altLang="ko-Kore-KR" dirty="0"/>
              <a:t>! </a:t>
            </a:r>
            <a:r>
              <a:rPr kumimoji="1" lang="en-US" altLang="ko-KR" dirty="0"/>
              <a:t>=&gt; </a:t>
            </a:r>
            <a:r>
              <a:rPr kumimoji="1" lang="ko-KR" altLang="en-US" dirty="0"/>
              <a:t>상호작용을 학습하기 위한 </a:t>
            </a:r>
            <a:r>
              <a:rPr kumimoji="1" lang="ko-KR" altLang="en-US" b="1" dirty="0"/>
              <a:t>가중치</a:t>
            </a:r>
            <a:r>
              <a:rPr kumimoji="1" lang="ko-KR" altLang="en-US" dirty="0"/>
              <a:t>도 필요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017F-B2D9-B74A-AD86-EE2ABE5D16E0}"/>
              </a:ext>
            </a:extLst>
          </p:cNvPr>
          <p:cNvSpPr txBox="1"/>
          <p:nvPr/>
        </p:nvSpPr>
        <p:spPr>
          <a:xfrm>
            <a:off x="2154472" y="3557966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A68B0-8771-A24A-9BBE-FE0D2B2FE8D5}"/>
              </a:ext>
            </a:extLst>
          </p:cNvPr>
          <p:cNvSpPr txBox="1"/>
          <p:nvPr/>
        </p:nvSpPr>
        <p:spPr>
          <a:xfrm>
            <a:off x="2154471" y="393425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</a:t>
            </a:r>
          </a:p>
          <a:p>
            <a:endParaRPr kumimoji="1"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D24D58-C1A1-0742-9E3D-80DD08F766F3}"/>
              </a:ext>
            </a:extLst>
          </p:cNvPr>
          <p:cNvSpPr txBox="1"/>
          <p:nvPr/>
        </p:nvSpPr>
        <p:spPr>
          <a:xfrm>
            <a:off x="2154471" y="4338663"/>
            <a:ext cx="2635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1682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0699F4-74AE-7840-A82E-0169328D43F7}"/>
              </a:ext>
            </a:extLst>
          </p:cNvPr>
          <p:cNvSpPr txBox="1"/>
          <p:nvPr/>
        </p:nvSpPr>
        <p:spPr>
          <a:xfrm>
            <a:off x="2154470" y="4714954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3E5D2-BEEB-EF4B-942B-85568DC99329}"/>
              </a:ext>
            </a:extLst>
          </p:cNvPr>
          <p:cNvSpPr txBox="1"/>
          <p:nvPr/>
        </p:nvSpPr>
        <p:spPr>
          <a:xfrm>
            <a:off x="2154469" y="5091245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89D1AD-1369-E04D-BCC4-A7D0C4CF967E}"/>
              </a:ext>
            </a:extLst>
          </p:cNvPr>
          <p:cNvSpPr txBox="1"/>
          <p:nvPr/>
        </p:nvSpPr>
        <p:spPr>
          <a:xfrm>
            <a:off x="4767798" y="3567949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7B42F-BD14-D442-AA32-2D1471517021}"/>
              </a:ext>
            </a:extLst>
          </p:cNvPr>
          <p:cNvSpPr txBox="1"/>
          <p:nvPr/>
        </p:nvSpPr>
        <p:spPr>
          <a:xfrm>
            <a:off x="4767797" y="3944240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1682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245193-CA02-C547-95C2-A7D20E1231B5}"/>
              </a:ext>
            </a:extLst>
          </p:cNvPr>
          <p:cNvSpPr txBox="1"/>
          <p:nvPr/>
        </p:nvSpPr>
        <p:spPr>
          <a:xfrm>
            <a:off x="4767797" y="4314612"/>
            <a:ext cx="22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96DF6-4009-BC4D-AEB1-28DC83D6299B}"/>
              </a:ext>
            </a:extLst>
          </p:cNvPr>
          <p:cNvSpPr txBox="1"/>
          <p:nvPr/>
        </p:nvSpPr>
        <p:spPr>
          <a:xfrm>
            <a:off x="4767796" y="4690903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957E0B-C91D-514E-B658-B956D43677F3}"/>
              </a:ext>
            </a:extLst>
          </p:cNvPr>
          <p:cNvSpPr txBox="1"/>
          <p:nvPr/>
        </p:nvSpPr>
        <p:spPr>
          <a:xfrm>
            <a:off x="7381129" y="3557966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= 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8FD1C7-DB97-604C-8EBC-BE65BF4EF7AA}"/>
              </a:ext>
            </a:extLst>
          </p:cNvPr>
          <p:cNvSpPr txBox="1"/>
          <p:nvPr/>
        </p:nvSpPr>
        <p:spPr>
          <a:xfrm>
            <a:off x="7381128" y="3934257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983C8C-B137-8F48-83A6-7E544E713C51}"/>
              </a:ext>
            </a:extLst>
          </p:cNvPr>
          <p:cNvSpPr txBox="1"/>
          <p:nvPr/>
        </p:nvSpPr>
        <p:spPr>
          <a:xfrm>
            <a:off x="7381128" y="4338663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= 1682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F0B29A-BE08-694B-864B-65CE2D7BC128}"/>
              </a:ext>
            </a:extLst>
          </p:cNvPr>
          <p:cNvSpPr txBox="1"/>
          <p:nvPr/>
        </p:nvSpPr>
        <p:spPr>
          <a:xfrm>
            <a:off x="7381127" y="4714954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1682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40462D-DB2C-054E-8615-B6488DE49F98}"/>
              </a:ext>
            </a:extLst>
          </p:cNvPr>
          <p:cNvSpPr txBox="1"/>
          <p:nvPr/>
        </p:nvSpPr>
        <p:spPr>
          <a:xfrm>
            <a:off x="7381126" y="5091245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77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C5C129-ADB9-1240-95A3-73D45AE6BA4F}"/>
              </a:ext>
            </a:extLst>
          </p:cNvPr>
          <p:cNvSpPr txBox="1"/>
          <p:nvPr/>
        </p:nvSpPr>
        <p:spPr>
          <a:xfrm>
            <a:off x="4767796" y="5061275"/>
            <a:ext cx="2335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) = 2</a:t>
            </a:r>
            <a:r>
              <a:rPr kumimoji="1" lang="ko-KR" altLang="en-US" sz="1600" dirty="0"/>
              <a:t> * </a:t>
            </a:r>
            <a:r>
              <a:rPr kumimoji="1" lang="en-US" altLang="ko-KR" sz="1600" dirty="0"/>
              <a:t>1682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BE453B3-F82E-1C4A-BBFE-00A341238B74}"/>
              </a:ext>
            </a:extLst>
          </p:cNvPr>
          <p:cNvCxnSpPr>
            <a:cxnSpLocks/>
          </p:cNvCxnSpPr>
          <p:nvPr/>
        </p:nvCxnSpPr>
        <p:spPr>
          <a:xfrm>
            <a:off x="859035" y="3429000"/>
            <a:ext cx="1820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37E0D60-012E-4143-857F-D862E8DEA6C0}"/>
              </a:ext>
            </a:extLst>
          </p:cNvPr>
          <p:cNvSpPr txBox="1"/>
          <p:nvPr/>
        </p:nvSpPr>
        <p:spPr>
          <a:xfrm>
            <a:off x="779228" y="30851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 가짓 수</a:t>
            </a: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00FDC415-E5C1-2B4C-A728-1420EC19965E}"/>
              </a:ext>
            </a:extLst>
          </p:cNvPr>
          <p:cNvCxnSpPr/>
          <p:nvPr/>
        </p:nvCxnSpPr>
        <p:spPr>
          <a:xfrm>
            <a:off x="2154469" y="5716988"/>
            <a:ext cx="77369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BCC66C1-ACCD-D448-99FC-A9C876878752}"/>
              </a:ext>
            </a:extLst>
          </p:cNvPr>
          <p:cNvSpPr txBox="1"/>
          <p:nvPr/>
        </p:nvSpPr>
        <p:spPr>
          <a:xfrm>
            <a:off x="2201066" y="6028435"/>
            <a:ext cx="382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총 상호작용 가짓수 </a:t>
            </a:r>
            <a:r>
              <a:rPr kumimoji="1" lang="en-US" altLang="ko-KR" dirty="0"/>
              <a:t>= 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,880,423 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27F6EE0A-F7A8-FC41-A908-6199CAA73A03}"/>
              </a:ext>
            </a:extLst>
          </p:cNvPr>
          <p:cNvSpPr/>
          <p:nvPr/>
        </p:nvSpPr>
        <p:spPr>
          <a:xfrm>
            <a:off x="6092827" y="6028435"/>
            <a:ext cx="966015" cy="369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BD5471-14EA-EC40-8367-8D2AC21EC0AC}"/>
              </a:ext>
            </a:extLst>
          </p:cNvPr>
          <p:cNvSpPr txBox="1"/>
          <p:nvPr/>
        </p:nvSpPr>
        <p:spPr>
          <a:xfrm>
            <a:off x="7130283" y="599800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가중치가 지나치게 많다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36267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A6CB1DC-0316-DF49-80D0-4DD363DC06B9}"/>
              </a:ext>
            </a:extLst>
          </p:cNvPr>
          <p:cNvSpPr txBox="1">
            <a:spLocks/>
          </p:cNvSpPr>
          <p:nvPr/>
        </p:nvSpPr>
        <p:spPr>
          <a:xfrm>
            <a:off x="220980" y="338273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/>
              <a:t>[recap]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Factorization Machine</a:t>
            </a:r>
            <a:r>
              <a:rPr kumimoji="1" lang="ko-KR" altLang="en-US" sz="2800" dirty="0"/>
              <a:t>의 방법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C528EA-F8ED-9C4A-BADE-7141776A9BA2}"/>
                  </a:ext>
                </a:extLst>
              </p:cNvPr>
              <p:cNvSpPr txBox="1"/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C528EA-F8ED-9C4A-BADE-7141776A9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DC21FB4-0D52-9B4F-830A-4C1AF2C10621}"/>
              </a:ext>
            </a:extLst>
          </p:cNvPr>
          <p:cNvSpPr txBox="1"/>
          <p:nvPr/>
        </p:nvSpPr>
        <p:spPr>
          <a:xfrm>
            <a:off x="286247" y="2382106"/>
            <a:ext cx="10246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상호작용도 학습시키고 싶다</a:t>
            </a:r>
            <a:r>
              <a:rPr kumimoji="1" lang="en-US" altLang="ko-Kore-KR" dirty="0"/>
              <a:t>! </a:t>
            </a:r>
            <a:r>
              <a:rPr kumimoji="1" lang="en-US" altLang="ko-KR" dirty="0"/>
              <a:t>=&gt; </a:t>
            </a:r>
            <a:r>
              <a:rPr kumimoji="1" lang="ko-KR" altLang="en-US" dirty="0"/>
              <a:t>상호작용을 계산하기 위한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행렬</a:t>
            </a:r>
            <a:r>
              <a:rPr kumimoji="1" lang="en-US" altLang="ko-KR" dirty="0"/>
              <a:t>(Factor)</a:t>
            </a:r>
            <a:r>
              <a:rPr kumimoji="1" lang="ko-KR" altLang="en-US" dirty="0"/>
              <a:t>을 각각 구성하자</a:t>
            </a:r>
            <a:endParaRPr kumimoji="1" lang="ko-Kore-KR" altLang="en-US" dirty="0"/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8372024-FE78-E34F-A231-86D9B94BA469}"/>
              </a:ext>
            </a:extLst>
          </p:cNvPr>
          <p:cNvCxnSpPr>
            <a:cxnSpLocks/>
          </p:cNvCxnSpPr>
          <p:nvPr/>
        </p:nvCxnSpPr>
        <p:spPr>
          <a:xfrm>
            <a:off x="262030" y="3381836"/>
            <a:ext cx="2202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E67DB3D-65AF-A044-AB81-E37055B2B344}"/>
              </a:ext>
            </a:extLst>
          </p:cNvPr>
          <p:cNvSpPr txBox="1"/>
          <p:nvPr/>
        </p:nvSpPr>
        <p:spPr>
          <a:xfrm>
            <a:off x="190470" y="303794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</a:t>
            </a:r>
            <a:r>
              <a:rPr kumimoji="1" lang="en-US" altLang="ko-Kore-KR" dirty="0"/>
              <a:t>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행렬</a:t>
            </a:r>
            <a:endParaRPr kumimoji="1" lang="ko-Kore-KR" altLang="en-US" dirty="0"/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C57229B-D216-A542-97B9-ADE7D6D28A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269388"/>
              </p:ext>
            </p:extLst>
          </p:nvPr>
        </p:nvGraphicFramePr>
        <p:xfrm>
          <a:off x="583758" y="3757526"/>
          <a:ext cx="1372264" cy="1524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70A7BF89-DE7B-7D43-B181-1B1D08334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146228"/>
              </p:ext>
            </p:extLst>
          </p:nvPr>
        </p:nvGraphicFramePr>
        <p:xfrm>
          <a:off x="2619375" y="3757526"/>
          <a:ext cx="1372264" cy="1524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36F3D282-C1DF-3441-95CF-5097F0913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205775"/>
              </p:ext>
            </p:extLst>
          </p:nvPr>
        </p:nvGraphicFramePr>
        <p:xfrm>
          <a:off x="4368749" y="3757526"/>
          <a:ext cx="1372264" cy="6096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13D869A6-42E3-D348-AEB2-73747F38D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17973"/>
              </p:ext>
            </p:extLst>
          </p:nvPr>
        </p:nvGraphicFramePr>
        <p:xfrm>
          <a:off x="6086312" y="3757526"/>
          <a:ext cx="1372264" cy="1524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BA9468E9-0EF4-EE47-9777-D82D55833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425883"/>
              </p:ext>
            </p:extLst>
          </p:nvPr>
        </p:nvGraphicFramePr>
        <p:xfrm>
          <a:off x="8061524" y="3745828"/>
          <a:ext cx="1372264" cy="1524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AEEE5984-CDE7-9143-BC9A-1A929F11094D}"/>
              </a:ext>
            </a:extLst>
          </p:cNvPr>
          <p:cNvSpPr txBox="1"/>
          <p:nvPr/>
        </p:nvSpPr>
        <p:spPr>
          <a:xfrm>
            <a:off x="532379" y="340727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accent3"/>
                </a:solidFill>
              </a:rPr>
              <a:t>고객번호</a:t>
            </a:r>
            <a:endParaRPr kumimoji="1" lang="ko-Kore-KR" altLang="en-US" sz="1600" b="1" dirty="0">
              <a:solidFill>
                <a:schemeClr val="accent3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14B6AC-3B2B-1F4B-B02D-1AA785D555C9}"/>
              </a:ext>
            </a:extLst>
          </p:cNvPr>
          <p:cNvSpPr txBox="1"/>
          <p:nvPr/>
        </p:nvSpPr>
        <p:spPr>
          <a:xfrm>
            <a:off x="293829" y="37511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/>
              <a:t>1</a:t>
            </a:r>
            <a:endParaRPr kumimoji="1" lang="ko-Kore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F832D5-DD1E-4247-B09D-228C3ED8CC60}"/>
              </a:ext>
            </a:extLst>
          </p:cNvPr>
          <p:cNvSpPr txBox="1"/>
          <p:nvPr/>
        </p:nvSpPr>
        <p:spPr>
          <a:xfrm>
            <a:off x="293829" y="406785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2</a:t>
            </a:r>
            <a:endParaRPr kumimoji="1" lang="ko-Kore-KR" alt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F34C15-30B1-FF48-8591-432C6EF1FA62}"/>
              </a:ext>
            </a:extLst>
          </p:cNvPr>
          <p:cNvSpPr txBox="1"/>
          <p:nvPr/>
        </p:nvSpPr>
        <p:spPr>
          <a:xfrm>
            <a:off x="293829" y="43751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3</a:t>
            </a:r>
            <a:endParaRPr kumimoji="1" lang="ko-Kore-KR" alt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5145EB-33E5-174E-BEB9-798EC0A91DF7}"/>
              </a:ext>
            </a:extLst>
          </p:cNvPr>
          <p:cNvSpPr txBox="1"/>
          <p:nvPr/>
        </p:nvSpPr>
        <p:spPr>
          <a:xfrm>
            <a:off x="95057" y="497465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943</a:t>
            </a:r>
            <a:endParaRPr kumimoji="1" lang="ko-Kore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A4E475-9A91-4B41-8D78-AE139521558F}"/>
              </a:ext>
            </a:extLst>
          </p:cNvPr>
          <p:cNvSpPr txBox="1"/>
          <p:nvPr/>
        </p:nvSpPr>
        <p:spPr>
          <a:xfrm>
            <a:off x="260165" y="4692313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…</a:t>
            </a:r>
            <a:endParaRPr kumimoji="1" lang="ko-Kore-KR" alt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001F61-7C14-0447-BCA2-AA21C8A6777F}"/>
              </a:ext>
            </a:extLst>
          </p:cNvPr>
          <p:cNvSpPr txBox="1"/>
          <p:nvPr/>
        </p:nvSpPr>
        <p:spPr>
          <a:xfrm>
            <a:off x="2164981" y="3781043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0~4</a:t>
            </a:r>
            <a:endParaRPr kumimoji="1" lang="ko-Kore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6AAA5B-709B-CB40-BE0E-9B68A2027769}"/>
              </a:ext>
            </a:extLst>
          </p:cNvPr>
          <p:cNvSpPr txBox="1"/>
          <p:nvPr/>
        </p:nvSpPr>
        <p:spPr>
          <a:xfrm>
            <a:off x="2164981" y="4097726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5~9</a:t>
            </a:r>
            <a:endParaRPr kumimoji="1" lang="ko-Kore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96CC8F-3396-3C41-8549-6E1A1A5F3314}"/>
              </a:ext>
            </a:extLst>
          </p:cNvPr>
          <p:cNvSpPr txBox="1"/>
          <p:nvPr/>
        </p:nvSpPr>
        <p:spPr>
          <a:xfrm>
            <a:off x="1995064" y="4388070"/>
            <a:ext cx="631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10~14</a:t>
            </a:r>
            <a:endParaRPr kumimoji="1" lang="ko-Kore-KR" alt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D0C256-FF36-9A49-9850-FFAF539EBFD4}"/>
              </a:ext>
            </a:extLst>
          </p:cNvPr>
          <p:cNvSpPr txBox="1"/>
          <p:nvPr/>
        </p:nvSpPr>
        <p:spPr>
          <a:xfrm>
            <a:off x="1995064" y="5004527"/>
            <a:ext cx="631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/>
              <a:t>6</a:t>
            </a:r>
            <a:r>
              <a:rPr kumimoji="1" lang="en-US" altLang="ko-KR" sz="1200" dirty="0"/>
              <a:t>5~69</a:t>
            </a:r>
            <a:endParaRPr kumimoji="1" lang="ko-Kore-KR" alt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8E2D82-55E9-C841-8AA3-02F825FF06DB}"/>
              </a:ext>
            </a:extLst>
          </p:cNvPr>
          <p:cNvSpPr txBox="1"/>
          <p:nvPr/>
        </p:nvSpPr>
        <p:spPr>
          <a:xfrm>
            <a:off x="2328487" y="4722188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…</a:t>
            </a:r>
            <a:endParaRPr kumimoji="1" lang="ko-Kore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D7F8AD-030B-4242-9622-D596DA67806F}"/>
              </a:ext>
            </a:extLst>
          </p:cNvPr>
          <p:cNvSpPr txBox="1"/>
          <p:nvPr/>
        </p:nvSpPr>
        <p:spPr>
          <a:xfrm>
            <a:off x="2559008" y="341526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4"/>
                </a:solidFill>
              </a:rPr>
              <a:t>나이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BF5ECE-7892-F14F-80A6-032DF52759E1}"/>
              </a:ext>
            </a:extLst>
          </p:cNvPr>
          <p:cNvSpPr txBox="1"/>
          <p:nvPr/>
        </p:nvSpPr>
        <p:spPr>
          <a:xfrm>
            <a:off x="4253892" y="341526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5"/>
                </a:solidFill>
              </a:rPr>
              <a:t>성별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EE984A-1563-B743-9624-36E861EEEBB1}"/>
              </a:ext>
            </a:extLst>
          </p:cNvPr>
          <p:cNvSpPr txBox="1"/>
          <p:nvPr/>
        </p:nvSpPr>
        <p:spPr>
          <a:xfrm>
            <a:off x="5954862" y="338183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6"/>
                </a:solidFill>
              </a:rPr>
              <a:t>영화번호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7AC068-AD51-B24F-8FEA-B9B5FFE32335}"/>
              </a:ext>
            </a:extLst>
          </p:cNvPr>
          <p:cNvSpPr txBox="1"/>
          <p:nvPr/>
        </p:nvSpPr>
        <p:spPr>
          <a:xfrm>
            <a:off x="7930022" y="337013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2"/>
                </a:solidFill>
              </a:rPr>
              <a:t>연도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69195D7-AE01-734D-AB3D-31C325572CEC}"/>
              </a:ext>
            </a:extLst>
          </p:cNvPr>
          <p:cNvSpPr txBox="1"/>
          <p:nvPr/>
        </p:nvSpPr>
        <p:spPr>
          <a:xfrm>
            <a:off x="4048595" y="375700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/>
              <a:t>남</a:t>
            </a:r>
            <a:endParaRPr kumimoji="1" lang="ko-Kore-KR" alt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9A10EF-FD5D-6841-BC53-405EF3DC17CD}"/>
              </a:ext>
            </a:extLst>
          </p:cNvPr>
          <p:cNvSpPr txBox="1"/>
          <p:nvPr/>
        </p:nvSpPr>
        <p:spPr>
          <a:xfrm>
            <a:off x="4048595" y="407368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/>
              <a:t>녀</a:t>
            </a:r>
            <a:endParaRPr kumimoji="1" lang="ko-Kore-KR" alt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180390E-E010-D44A-B9D7-95A0BF20CA3A}"/>
              </a:ext>
            </a:extLst>
          </p:cNvPr>
          <p:cNvSpPr txBox="1"/>
          <p:nvPr/>
        </p:nvSpPr>
        <p:spPr>
          <a:xfrm>
            <a:off x="5819745" y="375382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/>
              <a:t>1</a:t>
            </a:r>
            <a:endParaRPr kumimoji="1" lang="ko-Kore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F20207-D237-D94B-81F6-F41C6804E976}"/>
              </a:ext>
            </a:extLst>
          </p:cNvPr>
          <p:cNvSpPr txBox="1"/>
          <p:nvPr/>
        </p:nvSpPr>
        <p:spPr>
          <a:xfrm>
            <a:off x="5819745" y="40705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2</a:t>
            </a:r>
            <a:endParaRPr kumimoji="1" lang="ko-Kore-KR" alt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4AB5F9C-920C-854C-89D0-9E2DE92C62F5}"/>
              </a:ext>
            </a:extLst>
          </p:cNvPr>
          <p:cNvSpPr txBox="1"/>
          <p:nvPr/>
        </p:nvSpPr>
        <p:spPr>
          <a:xfrm>
            <a:off x="5819745" y="43778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3</a:t>
            </a:r>
            <a:endParaRPr kumimoji="1" lang="ko-Kore-KR" alt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727B10C-EE08-F347-A119-75F15FA469A2}"/>
              </a:ext>
            </a:extLst>
          </p:cNvPr>
          <p:cNvSpPr txBox="1"/>
          <p:nvPr/>
        </p:nvSpPr>
        <p:spPr>
          <a:xfrm>
            <a:off x="5521586" y="497730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1682</a:t>
            </a:r>
            <a:endParaRPr kumimoji="1" lang="ko-Kore-KR" alt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1AB5375-E1C1-EF47-B963-56FE8C4A2DF8}"/>
              </a:ext>
            </a:extLst>
          </p:cNvPr>
          <p:cNvSpPr txBox="1"/>
          <p:nvPr/>
        </p:nvSpPr>
        <p:spPr>
          <a:xfrm>
            <a:off x="5786081" y="4694966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…</a:t>
            </a:r>
            <a:endParaRPr kumimoji="1" lang="ko-Kore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43A547-AAAD-F745-ADE7-65F1451ECABB}"/>
              </a:ext>
            </a:extLst>
          </p:cNvPr>
          <p:cNvSpPr txBox="1"/>
          <p:nvPr/>
        </p:nvSpPr>
        <p:spPr>
          <a:xfrm>
            <a:off x="7456465" y="373553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/>
              <a:t>1</a:t>
            </a:r>
            <a:r>
              <a:rPr kumimoji="1" lang="en-US" altLang="ko-KR" sz="1400" dirty="0"/>
              <a:t>922</a:t>
            </a:r>
            <a:endParaRPr kumimoji="1" lang="ko-Kore-KR" alt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665880-57C4-E847-9D9E-E279B6AEAF63}"/>
              </a:ext>
            </a:extLst>
          </p:cNvPr>
          <p:cNvSpPr txBox="1"/>
          <p:nvPr/>
        </p:nvSpPr>
        <p:spPr>
          <a:xfrm>
            <a:off x="7456465" y="405221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1923</a:t>
            </a:r>
            <a:endParaRPr kumimoji="1" lang="ko-Kore-KR" alt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7FD0481-3051-0847-9613-130E9B0AAD70}"/>
              </a:ext>
            </a:extLst>
          </p:cNvPr>
          <p:cNvSpPr txBox="1"/>
          <p:nvPr/>
        </p:nvSpPr>
        <p:spPr>
          <a:xfrm>
            <a:off x="7456465" y="435954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1924</a:t>
            </a:r>
            <a:endParaRPr kumimoji="1" lang="ko-Kore-KR" alt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1959503-4B13-9442-9584-BD1C9FA99838}"/>
              </a:ext>
            </a:extLst>
          </p:cNvPr>
          <p:cNvSpPr txBox="1"/>
          <p:nvPr/>
        </p:nvSpPr>
        <p:spPr>
          <a:xfrm>
            <a:off x="7456465" y="495901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1998</a:t>
            </a:r>
            <a:endParaRPr kumimoji="1" lang="ko-Kore-KR" altLang="en-US" sz="1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44A5DFA-0FD2-4447-A013-9F955EB0DE8E}"/>
              </a:ext>
            </a:extLst>
          </p:cNvPr>
          <p:cNvSpPr txBox="1"/>
          <p:nvPr/>
        </p:nvSpPr>
        <p:spPr>
          <a:xfrm>
            <a:off x="7720960" y="4676677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…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9106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A6CB1DC-0316-DF49-80D0-4DD363DC06B9}"/>
              </a:ext>
            </a:extLst>
          </p:cNvPr>
          <p:cNvSpPr txBox="1">
            <a:spLocks/>
          </p:cNvSpPr>
          <p:nvPr/>
        </p:nvSpPr>
        <p:spPr>
          <a:xfrm>
            <a:off x="220980" y="338273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/>
              <a:t>Wide &amp; Deep Learning</a:t>
            </a:r>
            <a:r>
              <a:rPr kumimoji="1" lang="ko-KR" altLang="en-US" sz="2800" dirty="0"/>
              <a:t>의 방법 </a:t>
            </a:r>
            <a:r>
              <a:rPr kumimoji="1" lang="en-US" altLang="ko-KR" sz="2800" dirty="0"/>
              <a:t>(1) wide part</a:t>
            </a:r>
            <a:endParaRPr kumimoji="1"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C528EA-F8ED-9C4A-BADE-7141776A9BA2}"/>
                  </a:ext>
                </a:extLst>
              </p:cNvPr>
              <p:cNvSpPr txBox="1"/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C528EA-F8ED-9C4A-BADE-7141776A9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4F6AA361-0048-2E4E-B0F4-FBEF7709DA2E}"/>
              </a:ext>
            </a:extLst>
          </p:cNvPr>
          <p:cNvSpPr txBox="1"/>
          <p:nvPr/>
        </p:nvSpPr>
        <p:spPr>
          <a:xfrm>
            <a:off x="2154472" y="3557966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12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0695B0-AEDF-6249-BCF9-DE1C46875593}"/>
              </a:ext>
            </a:extLst>
          </p:cNvPr>
          <p:cNvSpPr txBox="1"/>
          <p:nvPr/>
        </p:nvSpPr>
        <p:spPr>
          <a:xfrm>
            <a:off x="2154471" y="393425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</a:t>
            </a:r>
          </a:p>
          <a:p>
            <a:endParaRPr kumimoji="1" lang="en-US" altLang="ko-KR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E869495-506D-7D45-9764-456CA1437F4B}"/>
              </a:ext>
            </a:extLst>
          </p:cNvPr>
          <p:cNvSpPr txBox="1"/>
          <p:nvPr/>
        </p:nvSpPr>
        <p:spPr>
          <a:xfrm>
            <a:off x="2154471" y="4338663"/>
            <a:ext cx="2635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1682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5314B8-8E45-6444-A6C9-48B5A1BA7F9C}"/>
              </a:ext>
            </a:extLst>
          </p:cNvPr>
          <p:cNvSpPr txBox="1"/>
          <p:nvPr/>
        </p:nvSpPr>
        <p:spPr>
          <a:xfrm>
            <a:off x="2154470" y="4714954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6C669BB-8A2A-6845-8FF1-F32C36B8F26A}"/>
              </a:ext>
            </a:extLst>
          </p:cNvPr>
          <p:cNvSpPr txBox="1"/>
          <p:nvPr/>
        </p:nvSpPr>
        <p:spPr>
          <a:xfrm>
            <a:off x="2154469" y="5091245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48F7C1-9054-B242-9091-C7E82144B402}"/>
              </a:ext>
            </a:extLst>
          </p:cNvPr>
          <p:cNvSpPr txBox="1"/>
          <p:nvPr/>
        </p:nvSpPr>
        <p:spPr>
          <a:xfrm>
            <a:off x="4767798" y="3567949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4E9DE4-3D22-ED48-9470-0E089C706697}"/>
              </a:ext>
            </a:extLst>
          </p:cNvPr>
          <p:cNvSpPr txBox="1"/>
          <p:nvPr/>
        </p:nvSpPr>
        <p:spPr>
          <a:xfrm>
            <a:off x="4767797" y="3944240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1682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DB6FC41-2FE9-224B-AB17-62F68BFFB57B}"/>
              </a:ext>
            </a:extLst>
          </p:cNvPr>
          <p:cNvSpPr txBox="1"/>
          <p:nvPr/>
        </p:nvSpPr>
        <p:spPr>
          <a:xfrm>
            <a:off x="4767797" y="4314612"/>
            <a:ext cx="22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2F9743-549B-B34F-82E7-2C20A5607513}"/>
              </a:ext>
            </a:extLst>
          </p:cNvPr>
          <p:cNvSpPr txBox="1"/>
          <p:nvPr/>
        </p:nvSpPr>
        <p:spPr>
          <a:xfrm>
            <a:off x="4767796" y="4690903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95F54DF-FE09-7340-8914-844D68ADB38A}"/>
              </a:ext>
            </a:extLst>
          </p:cNvPr>
          <p:cNvSpPr txBox="1"/>
          <p:nvPr/>
        </p:nvSpPr>
        <p:spPr>
          <a:xfrm>
            <a:off x="7381129" y="3557966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= 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C47802E-3020-AC44-8E72-7D8A479FFF62}"/>
              </a:ext>
            </a:extLst>
          </p:cNvPr>
          <p:cNvSpPr txBox="1"/>
          <p:nvPr/>
        </p:nvSpPr>
        <p:spPr>
          <a:xfrm>
            <a:off x="7381128" y="3934257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FA2B9AB-CD86-D84B-9269-CC4E4C3E587F}"/>
              </a:ext>
            </a:extLst>
          </p:cNvPr>
          <p:cNvSpPr txBox="1"/>
          <p:nvPr/>
        </p:nvSpPr>
        <p:spPr>
          <a:xfrm>
            <a:off x="7381128" y="4338663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= 1682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35911CA-0518-2646-8B65-A27594CAA305}"/>
              </a:ext>
            </a:extLst>
          </p:cNvPr>
          <p:cNvSpPr txBox="1"/>
          <p:nvPr/>
        </p:nvSpPr>
        <p:spPr>
          <a:xfrm>
            <a:off x="7381127" y="4714954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1682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A501E0E-9AC0-9C41-8F3D-F84B446E51C5}"/>
              </a:ext>
            </a:extLst>
          </p:cNvPr>
          <p:cNvSpPr txBox="1"/>
          <p:nvPr/>
        </p:nvSpPr>
        <p:spPr>
          <a:xfrm>
            <a:off x="7381126" y="5091245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77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4362D48-3F67-9248-973B-089C853ED050}"/>
              </a:ext>
            </a:extLst>
          </p:cNvPr>
          <p:cNvSpPr txBox="1"/>
          <p:nvPr/>
        </p:nvSpPr>
        <p:spPr>
          <a:xfrm>
            <a:off x="4767796" y="5061275"/>
            <a:ext cx="2335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) = 2</a:t>
            </a:r>
            <a:r>
              <a:rPr kumimoji="1" lang="ko-KR" altLang="en-US" sz="1600" dirty="0"/>
              <a:t> * </a:t>
            </a:r>
            <a:r>
              <a:rPr kumimoji="1" lang="en-US" altLang="ko-KR" sz="1600" dirty="0"/>
              <a:t>1682</a:t>
            </a:r>
          </a:p>
        </p:txBody>
      </p: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0D822CA9-EE5D-AE47-82A4-E045CB3FE1D7}"/>
              </a:ext>
            </a:extLst>
          </p:cNvPr>
          <p:cNvCxnSpPr>
            <a:cxnSpLocks/>
          </p:cNvCxnSpPr>
          <p:nvPr/>
        </p:nvCxnSpPr>
        <p:spPr>
          <a:xfrm>
            <a:off x="859035" y="3429000"/>
            <a:ext cx="1820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4C603D6-76D1-444E-AA64-8DC2DD8FB972}"/>
              </a:ext>
            </a:extLst>
          </p:cNvPr>
          <p:cNvSpPr txBox="1"/>
          <p:nvPr/>
        </p:nvSpPr>
        <p:spPr>
          <a:xfrm>
            <a:off x="779228" y="30851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 가짓 수</a:t>
            </a:r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E5EA9154-0B47-2742-A288-FAF69D225086}"/>
              </a:ext>
            </a:extLst>
          </p:cNvPr>
          <p:cNvCxnSpPr/>
          <p:nvPr/>
        </p:nvCxnSpPr>
        <p:spPr>
          <a:xfrm>
            <a:off x="2154469" y="5716988"/>
            <a:ext cx="77369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3593DB-5AFF-4144-9837-B0FC3483C4AA}"/>
              </a:ext>
            </a:extLst>
          </p:cNvPr>
          <p:cNvSpPr txBox="1"/>
          <p:nvPr/>
        </p:nvSpPr>
        <p:spPr>
          <a:xfrm>
            <a:off x="304800" y="2449689"/>
            <a:ext cx="956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데이터</a:t>
            </a:r>
            <a:r>
              <a:rPr kumimoji="1" lang="ko-KR" altLang="en-US" dirty="0"/>
              <a:t> 분석을 통해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강한 상호작용을 나타내는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을 우선 도출하자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(1)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Wide Part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95161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A6CB1DC-0316-DF49-80D0-4DD363DC06B9}"/>
              </a:ext>
            </a:extLst>
          </p:cNvPr>
          <p:cNvSpPr txBox="1">
            <a:spLocks/>
          </p:cNvSpPr>
          <p:nvPr/>
        </p:nvSpPr>
        <p:spPr>
          <a:xfrm>
            <a:off x="220980" y="338273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/>
              <a:t>Wide &amp; Deep Learning</a:t>
            </a:r>
            <a:r>
              <a:rPr kumimoji="1" lang="ko-KR" altLang="en-US" sz="2800" dirty="0"/>
              <a:t>의 방법 </a:t>
            </a:r>
            <a:r>
              <a:rPr kumimoji="1" lang="en-US" altLang="ko-KR" sz="2800" dirty="0"/>
              <a:t>(1) wide part</a:t>
            </a:r>
            <a:endParaRPr kumimoji="1"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C528EA-F8ED-9C4A-BADE-7141776A9BA2}"/>
                  </a:ext>
                </a:extLst>
              </p:cNvPr>
              <p:cNvSpPr txBox="1"/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C528EA-F8ED-9C4A-BADE-7141776A9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4F6AA361-0048-2E4E-B0F4-FBEF7709DA2E}"/>
              </a:ext>
            </a:extLst>
          </p:cNvPr>
          <p:cNvSpPr txBox="1"/>
          <p:nvPr/>
        </p:nvSpPr>
        <p:spPr>
          <a:xfrm>
            <a:off x="2154472" y="3557966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trike="sngStrike" dirty="0"/>
              <a:t>(</a:t>
            </a:r>
            <a:r>
              <a:rPr kumimoji="1" lang="ko-KR" altLang="en-US" sz="1600" strike="sngStrike" dirty="0"/>
              <a:t>고객</a:t>
            </a:r>
            <a:r>
              <a:rPr kumimoji="1" lang="en-US" altLang="ko-KR" sz="1600" strike="sngStrike" dirty="0"/>
              <a:t>, </a:t>
            </a:r>
            <a:r>
              <a:rPr kumimoji="1" lang="ko-KR" altLang="en-US" sz="1600" strike="sngStrike" dirty="0"/>
              <a:t>나이</a:t>
            </a:r>
            <a:r>
              <a:rPr kumimoji="1" lang="en-US" altLang="ko-KR" sz="1600" strike="sngStrike" dirty="0"/>
              <a:t>)  = 943 </a:t>
            </a:r>
            <a:r>
              <a:rPr kumimoji="1" lang="ko-KR" altLang="en-US" sz="1600" strike="sngStrike" dirty="0"/>
              <a:t>* </a:t>
            </a:r>
            <a:r>
              <a:rPr kumimoji="1" lang="en-US" altLang="ko-KR" sz="1600" strike="sngStrike" dirty="0"/>
              <a:t>12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0695B0-AEDF-6249-BCF9-DE1C46875593}"/>
              </a:ext>
            </a:extLst>
          </p:cNvPr>
          <p:cNvSpPr txBox="1"/>
          <p:nvPr/>
        </p:nvSpPr>
        <p:spPr>
          <a:xfrm>
            <a:off x="2154471" y="393425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trike="sngStrike" dirty="0"/>
              <a:t>(</a:t>
            </a:r>
            <a:r>
              <a:rPr kumimoji="1" lang="ko-KR" altLang="en-US" sz="1600" strike="sngStrike" dirty="0"/>
              <a:t>고객</a:t>
            </a:r>
            <a:r>
              <a:rPr kumimoji="1" lang="en-US" altLang="ko-KR" sz="1600" strike="sngStrike" dirty="0"/>
              <a:t>, </a:t>
            </a:r>
            <a:r>
              <a:rPr kumimoji="1" lang="ko-KR" altLang="en-US" sz="1600" strike="sngStrike" dirty="0"/>
              <a:t>성별</a:t>
            </a:r>
            <a:r>
              <a:rPr kumimoji="1" lang="en-US" altLang="ko-KR" sz="1600" strike="sngStrike" dirty="0"/>
              <a:t>)  = 943 </a:t>
            </a:r>
            <a:r>
              <a:rPr kumimoji="1" lang="ko-KR" altLang="en-US" sz="1600" strike="sngStrike" dirty="0"/>
              <a:t>* </a:t>
            </a:r>
            <a:r>
              <a:rPr kumimoji="1" lang="en-US" altLang="ko-KR" sz="1600" strike="sngStrike" dirty="0"/>
              <a:t>2</a:t>
            </a:r>
          </a:p>
          <a:p>
            <a:endParaRPr kumimoji="1" lang="en-US" altLang="ko-KR" sz="1600" strike="sngStrike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E869495-506D-7D45-9764-456CA1437F4B}"/>
              </a:ext>
            </a:extLst>
          </p:cNvPr>
          <p:cNvSpPr txBox="1"/>
          <p:nvPr/>
        </p:nvSpPr>
        <p:spPr>
          <a:xfrm>
            <a:off x="2154471" y="4338663"/>
            <a:ext cx="2635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trike="sngStrike" dirty="0"/>
              <a:t>(</a:t>
            </a:r>
            <a:r>
              <a:rPr kumimoji="1" lang="ko-KR" altLang="en-US" sz="1600" strike="sngStrike" dirty="0"/>
              <a:t>고객</a:t>
            </a:r>
            <a:r>
              <a:rPr kumimoji="1" lang="en-US" altLang="ko-KR" sz="1600" strike="sngStrike" dirty="0"/>
              <a:t>, </a:t>
            </a:r>
            <a:r>
              <a:rPr kumimoji="1" lang="ko-KR" altLang="en-US" sz="1600" strike="sngStrike" dirty="0"/>
              <a:t>영화</a:t>
            </a:r>
            <a:r>
              <a:rPr kumimoji="1" lang="en-US" altLang="ko-KR" sz="1600" strike="sngStrike" dirty="0"/>
              <a:t>)  = 943 </a:t>
            </a:r>
            <a:r>
              <a:rPr kumimoji="1" lang="ko-KR" altLang="en-US" sz="1600" strike="sngStrike" dirty="0"/>
              <a:t>* </a:t>
            </a:r>
            <a:r>
              <a:rPr kumimoji="1" lang="en-US" altLang="ko-KR" sz="1600" strike="sngStrike" dirty="0"/>
              <a:t>1682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5314B8-8E45-6444-A6C9-48B5A1BA7F9C}"/>
              </a:ext>
            </a:extLst>
          </p:cNvPr>
          <p:cNvSpPr txBox="1"/>
          <p:nvPr/>
        </p:nvSpPr>
        <p:spPr>
          <a:xfrm>
            <a:off x="2154470" y="4714954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trike="sngStrike" dirty="0"/>
              <a:t>(</a:t>
            </a:r>
            <a:r>
              <a:rPr kumimoji="1" lang="ko-KR" altLang="en-US" sz="1600" strike="sngStrike" dirty="0"/>
              <a:t>고객</a:t>
            </a:r>
            <a:r>
              <a:rPr kumimoji="1" lang="en-US" altLang="ko-KR" sz="1600" strike="sngStrike" dirty="0"/>
              <a:t>, </a:t>
            </a:r>
            <a:r>
              <a:rPr kumimoji="1" lang="ko-KR" altLang="en-US" sz="1600" strike="sngStrike" dirty="0"/>
              <a:t>연도</a:t>
            </a:r>
            <a:r>
              <a:rPr kumimoji="1" lang="en-US" altLang="ko-KR" sz="1600" strike="sngStrike" dirty="0"/>
              <a:t>)  = 943 </a:t>
            </a:r>
            <a:r>
              <a:rPr kumimoji="1" lang="ko-KR" altLang="en-US" sz="1600" strike="sngStrike" dirty="0"/>
              <a:t>* </a:t>
            </a:r>
            <a:r>
              <a:rPr kumimoji="1" lang="en-US" altLang="ko-KR" sz="1600" strike="sngStrike" dirty="0"/>
              <a:t>77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6C669BB-8A2A-6845-8FF1-F32C36B8F26A}"/>
              </a:ext>
            </a:extLst>
          </p:cNvPr>
          <p:cNvSpPr txBox="1"/>
          <p:nvPr/>
        </p:nvSpPr>
        <p:spPr>
          <a:xfrm>
            <a:off x="2154469" y="5091245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48F7C1-9054-B242-9091-C7E82144B402}"/>
              </a:ext>
            </a:extLst>
          </p:cNvPr>
          <p:cNvSpPr txBox="1"/>
          <p:nvPr/>
        </p:nvSpPr>
        <p:spPr>
          <a:xfrm>
            <a:off x="4767798" y="3567949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trike="sngStrike" dirty="0"/>
              <a:t>(</a:t>
            </a:r>
            <a:r>
              <a:rPr kumimoji="1" lang="ko-KR" altLang="en-US" sz="1600" strike="sngStrike" dirty="0"/>
              <a:t>나이</a:t>
            </a:r>
            <a:r>
              <a:rPr kumimoji="1" lang="en-US" altLang="ko-KR" sz="1600" strike="sngStrike" dirty="0"/>
              <a:t>, </a:t>
            </a:r>
            <a:r>
              <a:rPr kumimoji="1" lang="ko-KR" altLang="en-US" sz="1600" strike="sngStrike" dirty="0"/>
              <a:t>성별</a:t>
            </a:r>
            <a:r>
              <a:rPr kumimoji="1" lang="en-US" altLang="ko-KR" sz="1600" strike="sngStrike" dirty="0"/>
              <a:t>) = 12 </a:t>
            </a:r>
            <a:r>
              <a:rPr kumimoji="1" lang="ko-KR" altLang="en-US" sz="1600" strike="sngStrike" dirty="0"/>
              <a:t>* </a:t>
            </a:r>
            <a:r>
              <a:rPr kumimoji="1" lang="en-US" altLang="ko-KR" sz="1600" strike="sngStrike" dirty="0"/>
              <a:t>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4E9DE4-3D22-ED48-9470-0E089C706697}"/>
              </a:ext>
            </a:extLst>
          </p:cNvPr>
          <p:cNvSpPr txBox="1"/>
          <p:nvPr/>
        </p:nvSpPr>
        <p:spPr>
          <a:xfrm>
            <a:off x="4767797" y="3944240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trike="sngStrike" dirty="0"/>
              <a:t>(</a:t>
            </a:r>
            <a:r>
              <a:rPr kumimoji="1" lang="ko-KR" altLang="en-US" sz="1600" strike="sngStrike" dirty="0"/>
              <a:t>나이</a:t>
            </a:r>
            <a:r>
              <a:rPr kumimoji="1" lang="en-US" altLang="ko-KR" sz="1600" strike="sngStrike" dirty="0"/>
              <a:t>, </a:t>
            </a:r>
            <a:r>
              <a:rPr kumimoji="1" lang="ko-KR" altLang="en-US" sz="1600" strike="sngStrike" dirty="0"/>
              <a:t>영화</a:t>
            </a:r>
            <a:r>
              <a:rPr kumimoji="1" lang="en-US" altLang="ko-KR" sz="1600" strike="sngStrike" dirty="0"/>
              <a:t>) = 12 </a:t>
            </a:r>
            <a:r>
              <a:rPr kumimoji="1" lang="ko-KR" altLang="en-US" sz="1600" strike="sngStrike" dirty="0"/>
              <a:t>* </a:t>
            </a:r>
            <a:r>
              <a:rPr kumimoji="1" lang="en-US" altLang="ko-KR" sz="1600" strike="sngStrike" dirty="0"/>
              <a:t>1682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DB6FC41-2FE9-224B-AB17-62F68BFFB57B}"/>
              </a:ext>
            </a:extLst>
          </p:cNvPr>
          <p:cNvSpPr txBox="1"/>
          <p:nvPr/>
        </p:nvSpPr>
        <p:spPr>
          <a:xfrm>
            <a:off x="4767797" y="4314612"/>
            <a:ext cx="22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2F9743-549B-B34F-82E7-2C20A5607513}"/>
              </a:ext>
            </a:extLst>
          </p:cNvPr>
          <p:cNvSpPr txBox="1"/>
          <p:nvPr/>
        </p:nvSpPr>
        <p:spPr>
          <a:xfrm>
            <a:off x="4767796" y="4690903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trike="sngStrike" dirty="0"/>
              <a:t>(</a:t>
            </a:r>
            <a:r>
              <a:rPr kumimoji="1" lang="ko-KR" altLang="en-US" sz="1600" strike="sngStrike" dirty="0"/>
              <a:t>나이</a:t>
            </a:r>
            <a:r>
              <a:rPr kumimoji="1" lang="en-US" altLang="ko-KR" sz="1600" strike="sngStrike" dirty="0"/>
              <a:t>, </a:t>
            </a:r>
            <a:r>
              <a:rPr kumimoji="1" lang="ko-KR" altLang="en-US" sz="1600" strike="sngStrike" dirty="0"/>
              <a:t>장르</a:t>
            </a:r>
            <a:r>
              <a:rPr kumimoji="1" lang="en-US" altLang="ko-KR" sz="1600" strike="sngStrike" dirty="0"/>
              <a:t>) = 12 </a:t>
            </a:r>
            <a:r>
              <a:rPr kumimoji="1" lang="ko-KR" altLang="en-US" sz="1600" strike="sngStrike" dirty="0"/>
              <a:t>* </a:t>
            </a:r>
            <a:r>
              <a:rPr kumimoji="1" lang="en-US" altLang="ko-KR" sz="1600" strike="sngStrike" dirty="0"/>
              <a:t>20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95F54DF-FE09-7340-8914-844D68ADB38A}"/>
              </a:ext>
            </a:extLst>
          </p:cNvPr>
          <p:cNvSpPr txBox="1"/>
          <p:nvPr/>
        </p:nvSpPr>
        <p:spPr>
          <a:xfrm>
            <a:off x="7381129" y="3557966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trike="sngStrike" dirty="0"/>
              <a:t>(</a:t>
            </a:r>
            <a:r>
              <a:rPr kumimoji="1" lang="ko-KR" altLang="en-US" sz="1600" strike="sngStrike" dirty="0"/>
              <a:t>성별</a:t>
            </a:r>
            <a:r>
              <a:rPr kumimoji="1" lang="en-US" altLang="ko-KR" sz="1600" strike="sngStrike" dirty="0"/>
              <a:t>, </a:t>
            </a:r>
            <a:r>
              <a:rPr kumimoji="1" lang="ko-KR" altLang="en-US" sz="1600" strike="sngStrike" dirty="0"/>
              <a:t>연도</a:t>
            </a:r>
            <a:r>
              <a:rPr kumimoji="1" lang="en-US" altLang="ko-KR" sz="1600" strike="sngStrike" dirty="0"/>
              <a:t>) = 2 </a:t>
            </a:r>
            <a:r>
              <a:rPr kumimoji="1" lang="ko-KR" altLang="en-US" sz="1600" strike="sngStrike" dirty="0"/>
              <a:t>* </a:t>
            </a:r>
            <a:r>
              <a:rPr kumimoji="1" lang="en-US" altLang="ko-KR" sz="1600" strike="sngStrike" dirty="0"/>
              <a:t>77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C47802E-3020-AC44-8E72-7D8A479FFF62}"/>
              </a:ext>
            </a:extLst>
          </p:cNvPr>
          <p:cNvSpPr txBox="1"/>
          <p:nvPr/>
        </p:nvSpPr>
        <p:spPr>
          <a:xfrm>
            <a:off x="7381128" y="3934257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trike="sngStrike" dirty="0"/>
              <a:t>(</a:t>
            </a:r>
            <a:r>
              <a:rPr kumimoji="1" lang="ko-KR" altLang="en-US" sz="1600" strike="sngStrike" dirty="0"/>
              <a:t>성별</a:t>
            </a:r>
            <a:r>
              <a:rPr kumimoji="1" lang="en-US" altLang="ko-KR" sz="1600" strike="sngStrike" dirty="0"/>
              <a:t>, </a:t>
            </a:r>
            <a:r>
              <a:rPr kumimoji="1" lang="ko-KR" altLang="en-US" sz="1600" strike="sngStrike" dirty="0"/>
              <a:t>장르</a:t>
            </a:r>
            <a:r>
              <a:rPr kumimoji="1" lang="en-US" altLang="ko-KR" sz="1600" strike="sngStrike" dirty="0"/>
              <a:t>) = 2 </a:t>
            </a:r>
            <a:r>
              <a:rPr kumimoji="1" lang="ko-KR" altLang="en-US" sz="1600" strike="sngStrike" dirty="0"/>
              <a:t>* </a:t>
            </a:r>
            <a:r>
              <a:rPr kumimoji="1" lang="en-US" altLang="ko-KR" sz="1600" strike="sngStrike" dirty="0"/>
              <a:t>20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FA2B9AB-CD86-D84B-9269-CC4E4C3E587F}"/>
              </a:ext>
            </a:extLst>
          </p:cNvPr>
          <p:cNvSpPr txBox="1"/>
          <p:nvPr/>
        </p:nvSpPr>
        <p:spPr>
          <a:xfrm>
            <a:off x="7381128" y="4338663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trike="sngStrike" dirty="0"/>
              <a:t>(</a:t>
            </a:r>
            <a:r>
              <a:rPr kumimoji="1" lang="ko-KR" altLang="en-US" sz="1600" strike="sngStrike" dirty="0"/>
              <a:t>영화</a:t>
            </a:r>
            <a:r>
              <a:rPr kumimoji="1" lang="en-US" altLang="ko-KR" sz="1600" strike="sngStrike" dirty="0"/>
              <a:t>, </a:t>
            </a:r>
            <a:r>
              <a:rPr kumimoji="1" lang="ko-KR" altLang="en-US" sz="1600" strike="sngStrike" dirty="0"/>
              <a:t>연도</a:t>
            </a:r>
            <a:r>
              <a:rPr kumimoji="1" lang="en-US" altLang="ko-KR" sz="1600" strike="sngStrike" dirty="0"/>
              <a:t>) = 1682 </a:t>
            </a:r>
            <a:r>
              <a:rPr kumimoji="1" lang="ko-KR" altLang="en-US" sz="1600" strike="sngStrike" dirty="0"/>
              <a:t>* </a:t>
            </a:r>
            <a:r>
              <a:rPr kumimoji="1" lang="en-US" altLang="ko-KR" sz="1600" strike="sngStrike" dirty="0"/>
              <a:t>77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35911CA-0518-2646-8B65-A27594CAA305}"/>
              </a:ext>
            </a:extLst>
          </p:cNvPr>
          <p:cNvSpPr txBox="1"/>
          <p:nvPr/>
        </p:nvSpPr>
        <p:spPr>
          <a:xfrm>
            <a:off x="7381127" y="4714954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trike="sngStrike" dirty="0"/>
              <a:t>(</a:t>
            </a:r>
            <a:r>
              <a:rPr kumimoji="1" lang="ko-KR" altLang="en-US" sz="1600" strike="sngStrike" dirty="0"/>
              <a:t>영화</a:t>
            </a:r>
            <a:r>
              <a:rPr kumimoji="1" lang="en-US" altLang="ko-KR" sz="1600" strike="sngStrike" dirty="0"/>
              <a:t>, </a:t>
            </a:r>
            <a:r>
              <a:rPr kumimoji="1" lang="ko-KR" altLang="en-US" sz="1600" strike="sngStrike" dirty="0"/>
              <a:t>장르</a:t>
            </a:r>
            <a:r>
              <a:rPr kumimoji="1" lang="en-US" altLang="ko-KR" sz="1600" strike="sngStrike" dirty="0"/>
              <a:t>) = 1682 </a:t>
            </a:r>
            <a:r>
              <a:rPr kumimoji="1" lang="ko-KR" altLang="en-US" sz="1600" strike="sngStrike" dirty="0"/>
              <a:t>* </a:t>
            </a:r>
            <a:r>
              <a:rPr kumimoji="1" lang="en-US" altLang="ko-KR" sz="1600" strike="sngStrike" dirty="0"/>
              <a:t>20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A501E0E-9AC0-9C41-8F3D-F84B446E51C5}"/>
              </a:ext>
            </a:extLst>
          </p:cNvPr>
          <p:cNvSpPr txBox="1"/>
          <p:nvPr/>
        </p:nvSpPr>
        <p:spPr>
          <a:xfrm>
            <a:off x="7381126" y="5091245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trike="sngStrike" dirty="0"/>
              <a:t>(</a:t>
            </a:r>
            <a:r>
              <a:rPr kumimoji="1" lang="ko-KR" altLang="en-US" sz="1600" strike="sngStrike" dirty="0"/>
              <a:t>연도</a:t>
            </a:r>
            <a:r>
              <a:rPr kumimoji="1" lang="en-US" altLang="ko-KR" sz="1600" strike="sngStrike" dirty="0"/>
              <a:t>, </a:t>
            </a:r>
            <a:r>
              <a:rPr kumimoji="1" lang="ko-KR" altLang="en-US" sz="1600" strike="sngStrike" dirty="0"/>
              <a:t>장르</a:t>
            </a:r>
            <a:r>
              <a:rPr kumimoji="1" lang="en-US" altLang="ko-KR" sz="1600" strike="sngStrike" dirty="0"/>
              <a:t>) = 77 </a:t>
            </a:r>
            <a:r>
              <a:rPr kumimoji="1" lang="ko-KR" altLang="en-US" sz="1600" strike="sngStrike" dirty="0"/>
              <a:t>* </a:t>
            </a:r>
            <a:r>
              <a:rPr kumimoji="1" lang="en-US" altLang="ko-KR" sz="1600" strike="sngStrike" dirty="0"/>
              <a:t>20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4362D48-3F67-9248-973B-089C853ED050}"/>
              </a:ext>
            </a:extLst>
          </p:cNvPr>
          <p:cNvSpPr txBox="1"/>
          <p:nvPr/>
        </p:nvSpPr>
        <p:spPr>
          <a:xfrm>
            <a:off x="4767796" y="5061275"/>
            <a:ext cx="2335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) = 2</a:t>
            </a:r>
            <a:r>
              <a:rPr kumimoji="1" lang="ko-KR" altLang="en-US" sz="1600" dirty="0"/>
              <a:t> * </a:t>
            </a:r>
            <a:r>
              <a:rPr kumimoji="1" lang="en-US" altLang="ko-KR" sz="1600" dirty="0"/>
              <a:t>1682</a:t>
            </a:r>
          </a:p>
        </p:txBody>
      </p: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0D822CA9-EE5D-AE47-82A4-E045CB3FE1D7}"/>
              </a:ext>
            </a:extLst>
          </p:cNvPr>
          <p:cNvCxnSpPr>
            <a:cxnSpLocks/>
          </p:cNvCxnSpPr>
          <p:nvPr/>
        </p:nvCxnSpPr>
        <p:spPr>
          <a:xfrm>
            <a:off x="859035" y="3429000"/>
            <a:ext cx="1820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4C603D6-76D1-444E-AA64-8DC2DD8FB972}"/>
              </a:ext>
            </a:extLst>
          </p:cNvPr>
          <p:cNvSpPr txBox="1"/>
          <p:nvPr/>
        </p:nvSpPr>
        <p:spPr>
          <a:xfrm>
            <a:off x="779228" y="30851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 가짓 수</a:t>
            </a:r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E5EA9154-0B47-2742-A288-FAF69D225086}"/>
              </a:ext>
            </a:extLst>
          </p:cNvPr>
          <p:cNvCxnSpPr/>
          <p:nvPr/>
        </p:nvCxnSpPr>
        <p:spPr>
          <a:xfrm>
            <a:off x="2154469" y="5716988"/>
            <a:ext cx="77369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3593DB-5AFF-4144-9837-B0FC3483C4AA}"/>
              </a:ext>
            </a:extLst>
          </p:cNvPr>
          <p:cNvSpPr txBox="1"/>
          <p:nvPr/>
        </p:nvSpPr>
        <p:spPr>
          <a:xfrm>
            <a:off x="304800" y="2449689"/>
            <a:ext cx="956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데이터</a:t>
            </a:r>
            <a:r>
              <a:rPr kumimoji="1" lang="ko-KR" altLang="en-US" dirty="0"/>
              <a:t> 분석을 통해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강한 상호작용을 나타내는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을 우선 도출하자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(1)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Wide Part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51274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A6CB1DC-0316-DF49-80D0-4DD363DC06B9}"/>
              </a:ext>
            </a:extLst>
          </p:cNvPr>
          <p:cNvSpPr txBox="1">
            <a:spLocks/>
          </p:cNvSpPr>
          <p:nvPr/>
        </p:nvSpPr>
        <p:spPr>
          <a:xfrm>
            <a:off x="220980" y="338273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/>
              <a:t>Wide &amp; Deep Learning</a:t>
            </a:r>
            <a:r>
              <a:rPr kumimoji="1" lang="ko-KR" altLang="en-US" sz="2800" dirty="0"/>
              <a:t>의 방법 </a:t>
            </a:r>
            <a:r>
              <a:rPr kumimoji="1" lang="en-US" altLang="ko-KR" sz="2800" dirty="0"/>
              <a:t>(1) wide part</a:t>
            </a:r>
            <a:endParaRPr kumimoji="1"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C528EA-F8ED-9C4A-BADE-7141776A9BA2}"/>
                  </a:ext>
                </a:extLst>
              </p:cNvPr>
              <p:cNvSpPr txBox="1"/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C528EA-F8ED-9C4A-BADE-7141776A9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>
            <a:extLst>
              <a:ext uri="{FF2B5EF4-FFF2-40B4-BE49-F238E27FC236}">
                <a16:creationId xmlns:a16="http://schemas.microsoft.com/office/drawing/2014/main" id="{4F6AA361-0048-2E4E-B0F4-FBEF7709DA2E}"/>
              </a:ext>
            </a:extLst>
          </p:cNvPr>
          <p:cNvSpPr txBox="1"/>
          <p:nvPr/>
        </p:nvSpPr>
        <p:spPr>
          <a:xfrm>
            <a:off x="2154472" y="3557966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12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0695B0-AEDF-6249-BCF9-DE1C46875593}"/>
              </a:ext>
            </a:extLst>
          </p:cNvPr>
          <p:cNvSpPr txBox="1"/>
          <p:nvPr/>
        </p:nvSpPr>
        <p:spPr>
          <a:xfrm>
            <a:off x="2154471" y="393425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</a:t>
            </a:r>
          </a:p>
          <a:p>
            <a:endParaRPr kumimoji="1" lang="en-US" altLang="ko-KR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E869495-506D-7D45-9764-456CA1437F4B}"/>
              </a:ext>
            </a:extLst>
          </p:cNvPr>
          <p:cNvSpPr txBox="1"/>
          <p:nvPr/>
        </p:nvSpPr>
        <p:spPr>
          <a:xfrm>
            <a:off x="2154471" y="4338663"/>
            <a:ext cx="2635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1682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5314B8-8E45-6444-A6C9-48B5A1BA7F9C}"/>
              </a:ext>
            </a:extLst>
          </p:cNvPr>
          <p:cNvSpPr txBox="1"/>
          <p:nvPr/>
        </p:nvSpPr>
        <p:spPr>
          <a:xfrm>
            <a:off x="2154470" y="4714954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6C669BB-8A2A-6845-8FF1-F32C36B8F26A}"/>
              </a:ext>
            </a:extLst>
          </p:cNvPr>
          <p:cNvSpPr txBox="1"/>
          <p:nvPr/>
        </p:nvSpPr>
        <p:spPr>
          <a:xfrm>
            <a:off x="2154469" y="5091245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(</a:t>
            </a:r>
            <a:r>
              <a:rPr kumimoji="1" lang="ko-KR" altLang="en-US" sz="1600" dirty="0">
                <a:solidFill>
                  <a:srgbClr val="FF0000"/>
                </a:solidFill>
              </a:rPr>
              <a:t>고객</a:t>
            </a:r>
            <a:r>
              <a:rPr kumimoji="1" lang="en-US" altLang="ko-KR" sz="1600" dirty="0">
                <a:solidFill>
                  <a:srgbClr val="FF0000"/>
                </a:solidFill>
              </a:rPr>
              <a:t>, </a:t>
            </a:r>
            <a:r>
              <a:rPr kumimoji="1" lang="ko-KR" altLang="en-US" sz="1600" dirty="0">
                <a:solidFill>
                  <a:srgbClr val="FF0000"/>
                </a:solidFill>
              </a:rPr>
              <a:t>장르</a:t>
            </a:r>
            <a:r>
              <a:rPr kumimoji="1" lang="en-US" altLang="ko-KR" sz="1600" dirty="0">
                <a:solidFill>
                  <a:srgbClr val="FF0000"/>
                </a:solidFill>
              </a:rPr>
              <a:t>)  = 943 </a:t>
            </a:r>
            <a:r>
              <a:rPr kumimoji="1" lang="ko-KR" altLang="en-US" sz="1600" dirty="0">
                <a:solidFill>
                  <a:srgbClr val="FF0000"/>
                </a:solidFill>
              </a:rPr>
              <a:t>* </a:t>
            </a:r>
            <a:r>
              <a:rPr kumimoji="1" lang="en-US" altLang="ko-KR" sz="16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48F7C1-9054-B242-9091-C7E82144B402}"/>
              </a:ext>
            </a:extLst>
          </p:cNvPr>
          <p:cNvSpPr txBox="1"/>
          <p:nvPr/>
        </p:nvSpPr>
        <p:spPr>
          <a:xfrm>
            <a:off x="4767798" y="3567949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4E9DE4-3D22-ED48-9470-0E089C706697}"/>
              </a:ext>
            </a:extLst>
          </p:cNvPr>
          <p:cNvSpPr txBox="1"/>
          <p:nvPr/>
        </p:nvSpPr>
        <p:spPr>
          <a:xfrm>
            <a:off x="4767797" y="3944240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1682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DB6FC41-2FE9-224B-AB17-62F68BFFB57B}"/>
              </a:ext>
            </a:extLst>
          </p:cNvPr>
          <p:cNvSpPr txBox="1"/>
          <p:nvPr/>
        </p:nvSpPr>
        <p:spPr>
          <a:xfrm>
            <a:off x="4767797" y="4314612"/>
            <a:ext cx="22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(</a:t>
            </a:r>
            <a:r>
              <a:rPr kumimoji="1" lang="ko-KR" altLang="en-US" sz="1600" dirty="0">
                <a:solidFill>
                  <a:srgbClr val="FF0000"/>
                </a:solidFill>
              </a:rPr>
              <a:t>나이</a:t>
            </a:r>
            <a:r>
              <a:rPr kumimoji="1" lang="en-US" altLang="ko-KR" sz="1600" dirty="0">
                <a:solidFill>
                  <a:srgbClr val="FF0000"/>
                </a:solidFill>
              </a:rPr>
              <a:t>, </a:t>
            </a:r>
            <a:r>
              <a:rPr kumimoji="1" lang="ko-KR" altLang="en-US" sz="1600" dirty="0">
                <a:solidFill>
                  <a:srgbClr val="FF0000"/>
                </a:solidFill>
              </a:rPr>
              <a:t>연도</a:t>
            </a:r>
            <a:r>
              <a:rPr kumimoji="1" lang="en-US" altLang="ko-KR" sz="1600" dirty="0">
                <a:solidFill>
                  <a:srgbClr val="FF0000"/>
                </a:solidFill>
              </a:rPr>
              <a:t>) = 12 </a:t>
            </a:r>
            <a:r>
              <a:rPr kumimoji="1" lang="ko-KR" altLang="en-US" sz="1600" dirty="0">
                <a:solidFill>
                  <a:srgbClr val="FF0000"/>
                </a:solidFill>
              </a:rPr>
              <a:t>* </a:t>
            </a:r>
            <a:r>
              <a:rPr kumimoji="1" lang="en-US" altLang="ko-KR" sz="1600" dirty="0">
                <a:solidFill>
                  <a:srgbClr val="FF0000"/>
                </a:solidFill>
              </a:rPr>
              <a:t>77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2F9743-549B-B34F-82E7-2C20A5607513}"/>
              </a:ext>
            </a:extLst>
          </p:cNvPr>
          <p:cNvSpPr txBox="1"/>
          <p:nvPr/>
        </p:nvSpPr>
        <p:spPr>
          <a:xfrm>
            <a:off x="4767796" y="4690903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95F54DF-FE09-7340-8914-844D68ADB38A}"/>
              </a:ext>
            </a:extLst>
          </p:cNvPr>
          <p:cNvSpPr txBox="1"/>
          <p:nvPr/>
        </p:nvSpPr>
        <p:spPr>
          <a:xfrm>
            <a:off x="7381129" y="3557966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= 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C47802E-3020-AC44-8E72-7D8A479FFF62}"/>
              </a:ext>
            </a:extLst>
          </p:cNvPr>
          <p:cNvSpPr txBox="1"/>
          <p:nvPr/>
        </p:nvSpPr>
        <p:spPr>
          <a:xfrm>
            <a:off x="7381128" y="3934257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FA2B9AB-CD86-D84B-9269-CC4E4C3E587F}"/>
              </a:ext>
            </a:extLst>
          </p:cNvPr>
          <p:cNvSpPr txBox="1"/>
          <p:nvPr/>
        </p:nvSpPr>
        <p:spPr>
          <a:xfrm>
            <a:off x="7381128" y="4338663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= 1682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35911CA-0518-2646-8B65-A27594CAA305}"/>
              </a:ext>
            </a:extLst>
          </p:cNvPr>
          <p:cNvSpPr txBox="1"/>
          <p:nvPr/>
        </p:nvSpPr>
        <p:spPr>
          <a:xfrm>
            <a:off x="7381127" y="4714954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1682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A501E0E-9AC0-9C41-8F3D-F84B446E51C5}"/>
              </a:ext>
            </a:extLst>
          </p:cNvPr>
          <p:cNvSpPr txBox="1"/>
          <p:nvPr/>
        </p:nvSpPr>
        <p:spPr>
          <a:xfrm>
            <a:off x="7381126" y="5091245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77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4362D48-3F67-9248-973B-089C853ED050}"/>
              </a:ext>
            </a:extLst>
          </p:cNvPr>
          <p:cNvSpPr txBox="1"/>
          <p:nvPr/>
        </p:nvSpPr>
        <p:spPr>
          <a:xfrm>
            <a:off x="4767796" y="5061275"/>
            <a:ext cx="2335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(</a:t>
            </a:r>
            <a:r>
              <a:rPr kumimoji="1" lang="ko-KR" altLang="en-US" sz="1600" dirty="0">
                <a:solidFill>
                  <a:srgbClr val="FF0000"/>
                </a:solidFill>
              </a:rPr>
              <a:t>성별</a:t>
            </a:r>
            <a:r>
              <a:rPr kumimoji="1" lang="en-US" altLang="ko-KR" sz="1600" dirty="0">
                <a:solidFill>
                  <a:srgbClr val="FF0000"/>
                </a:solidFill>
              </a:rPr>
              <a:t>, </a:t>
            </a:r>
            <a:r>
              <a:rPr kumimoji="1" lang="ko-KR" altLang="en-US" sz="1600" dirty="0">
                <a:solidFill>
                  <a:srgbClr val="FF0000"/>
                </a:solidFill>
              </a:rPr>
              <a:t>영화</a:t>
            </a:r>
            <a:r>
              <a:rPr kumimoji="1" lang="en-US" altLang="ko-KR" sz="1600" dirty="0">
                <a:solidFill>
                  <a:srgbClr val="FF0000"/>
                </a:solidFill>
              </a:rPr>
              <a:t>) = 2</a:t>
            </a:r>
            <a:r>
              <a:rPr kumimoji="1" lang="ko-KR" altLang="en-US" sz="1600" dirty="0">
                <a:solidFill>
                  <a:srgbClr val="FF0000"/>
                </a:solidFill>
              </a:rPr>
              <a:t> * </a:t>
            </a:r>
            <a:r>
              <a:rPr kumimoji="1" lang="en-US" altLang="ko-KR" sz="1600" dirty="0">
                <a:solidFill>
                  <a:srgbClr val="FF0000"/>
                </a:solidFill>
              </a:rPr>
              <a:t>1682</a:t>
            </a:r>
          </a:p>
        </p:txBody>
      </p:sp>
      <p:cxnSp>
        <p:nvCxnSpPr>
          <p:cNvPr id="80" name="직선 연결선[R] 79">
            <a:extLst>
              <a:ext uri="{FF2B5EF4-FFF2-40B4-BE49-F238E27FC236}">
                <a16:creationId xmlns:a16="http://schemas.microsoft.com/office/drawing/2014/main" id="{0D822CA9-EE5D-AE47-82A4-E045CB3FE1D7}"/>
              </a:ext>
            </a:extLst>
          </p:cNvPr>
          <p:cNvCxnSpPr>
            <a:cxnSpLocks/>
          </p:cNvCxnSpPr>
          <p:nvPr/>
        </p:nvCxnSpPr>
        <p:spPr>
          <a:xfrm>
            <a:off x="859035" y="3429000"/>
            <a:ext cx="1820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4C603D6-76D1-444E-AA64-8DC2DD8FB972}"/>
              </a:ext>
            </a:extLst>
          </p:cNvPr>
          <p:cNvSpPr txBox="1"/>
          <p:nvPr/>
        </p:nvSpPr>
        <p:spPr>
          <a:xfrm>
            <a:off x="779228" y="30851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 가짓 수</a:t>
            </a:r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E5EA9154-0B47-2742-A288-FAF69D225086}"/>
              </a:ext>
            </a:extLst>
          </p:cNvPr>
          <p:cNvCxnSpPr/>
          <p:nvPr/>
        </p:nvCxnSpPr>
        <p:spPr>
          <a:xfrm>
            <a:off x="2154469" y="5716988"/>
            <a:ext cx="77369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1970F99-E076-A445-A84C-386CEFACC55B}"/>
              </a:ext>
            </a:extLst>
          </p:cNvPr>
          <p:cNvSpPr txBox="1"/>
          <p:nvPr/>
        </p:nvSpPr>
        <p:spPr>
          <a:xfrm>
            <a:off x="2154469" y="5913682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943*20 + 12*77 + 2*1682 = 23,148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3593DB-5AFF-4144-9837-B0FC3483C4AA}"/>
              </a:ext>
            </a:extLst>
          </p:cNvPr>
          <p:cNvSpPr txBox="1"/>
          <p:nvPr/>
        </p:nvSpPr>
        <p:spPr>
          <a:xfrm>
            <a:off x="304800" y="2449689"/>
            <a:ext cx="956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데이터</a:t>
            </a:r>
            <a:r>
              <a:rPr kumimoji="1" lang="ko-KR" altLang="en-US" dirty="0"/>
              <a:t> 분석을 통해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강한 상호작용을 나타내는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을 우선 도출하자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(1)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Wide Part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89961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A6CB1DC-0316-DF49-80D0-4DD363DC06B9}"/>
              </a:ext>
            </a:extLst>
          </p:cNvPr>
          <p:cNvSpPr txBox="1">
            <a:spLocks/>
          </p:cNvSpPr>
          <p:nvPr/>
        </p:nvSpPr>
        <p:spPr>
          <a:xfrm>
            <a:off x="220980" y="338273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/>
              <a:t>Wide &amp; Deep Learning</a:t>
            </a:r>
            <a:r>
              <a:rPr kumimoji="1" lang="ko-KR" altLang="en-US" sz="2800" dirty="0"/>
              <a:t>의 방법</a:t>
            </a:r>
            <a:r>
              <a:rPr kumimoji="1" lang="en-US" altLang="ko-KR" sz="2800" dirty="0"/>
              <a:t> (2) deep part</a:t>
            </a:r>
            <a:endParaRPr kumimoji="1"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565E0C-48BF-124F-BC3F-95895700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63" y="1298456"/>
            <a:ext cx="9863970" cy="532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93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A6CB1DC-0316-DF49-80D0-4DD363DC06B9}"/>
              </a:ext>
            </a:extLst>
          </p:cNvPr>
          <p:cNvSpPr txBox="1">
            <a:spLocks/>
          </p:cNvSpPr>
          <p:nvPr/>
        </p:nvSpPr>
        <p:spPr>
          <a:xfrm>
            <a:off x="220980" y="338273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/>
              <a:t>Wide &amp; Deep Learning</a:t>
            </a:r>
            <a:r>
              <a:rPr kumimoji="1" lang="ko-KR" altLang="en-US" sz="2800" dirty="0"/>
              <a:t>의 구조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2A8E25-796F-B14D-BC29-B69DC808A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55" y="1361264"/>
            <a:ext cx="10710837" cy="52427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2325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A6CB1DC-0316-DF49-80D0-4DD363DC06B9}"/>
              </a:ext>
            </a:extLst>
          </p:cNvPr>
          <p:cNvSpPr txBox="1">
            <a:spLocks/>
          </p:cNvSpPr>
          <p:nvPr/>
        </p:nvSpPr>
        <p:spPr>
          <a:xfrm>
            <a:off x="220980" y="338273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/>
              <a:t>Wide &amp; Deep Learning</a:t>
            </a:r>
            <a:r>
              <a:rPr kumimoji="1" lang="ko-KR" altLang="en-US" sz="2800" dirty="0"/>
              <a:t>의 의미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75A6A1-486E-0941-BC60-00FC64F6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97" y="1701667"/>
            <a:ext cx="6669624" cy="407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0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A6CB1DC-0316-DF49-80D0-4DD363DC06B9}"/>
              </a:ext>
            </a:extLst>
          </p:cNvPr>
          <p:cNvSpPr txBox="1">
            <a:spLocks/>
          </p:cNvSpPr>
          <p:nvPr/>
        </p:nvSpPr>
        <p:spPr>
          <a:xfrm>
            <a:off x="220980" y="338273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/>
              <a:t>Wide &amp; Deep Learning</a:t>
            </a:r>
            <a:r>
              <a:rPr kumimoji="1" lang="ko-KR" altLang="en-US" sz="2800" dirty="0"/>
              <a:t>의 코드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4EB936-47AF-F949-9326-00DCC4BCA1D9}"/>
              </a:ext>
            </a:extLst>
          </p:cNvPr>
          <p:cNvSpPr/>
          <p:nvPr/>
        </p:nvSpPr>
        <p:spPr>
          <a:xfrm>
            <a:off x="654756" y="125034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hlinkClick r:id="rId2"/>
              </a:rPr>
              <a:t>https://github.com/tensorflow/models/tree/master/official/r1/wide_deep</a:t>
            </a:r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C9097D-C867-E347-BBA4-61103EF39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" y="1835622"/>
            <a:ext cx="4065029" cy="46841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4418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A6CB1DC-0316-DF49-80D0-4DD363DC06B9}"/>
              </a:ext>
            </a:extLst>
          </p:cNvPr>
          <p:cNvSpPr txBox="1">
            <a:spLocks/>
          </p:cNvSpPr>
          <p:nvPr/>
        </p:nvSpPr>
        <p:spPr>
          <a:xfrm>
            <a:off x="220980" y="338273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/>
              <a:t>Wide &amp; Deep Learning</a:t>
            </a:r>
            <a:r>
              <a:rPr kumimoji="1" lang="ko-KR" altLang="en-US" sz="2800" dirty="0"/>
              <a:t>의 코드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4EB936-47AF-F949-9326-00DCC4BCA1D9}"/>
              </a:ext>
            </a:extLst>
          </p:cNvPr>
          <p:cNvSpPr/>
          <p:nvPr/>
        </p:nvSpPr>
        <p:spPr>
          <a:xfrm>
            <a:off x="654756" y="125034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hlinkClick r:id="rId2"/>
              </a:rPr>
              <a:t>https://github.com/tensorflow/models/tree/master/official/r1/wide_deep</a:t>
            </a:r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C9097D-C867-E347-BBA4-61103EF39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" y="1835622"/>
            <a:ext cx="4065029" cy="4684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0E10B5-54A4-9347-B747-2B5AE91C94EF}"/>
              </a:ext>
            </a:extLst>
          </p:cNvPr>
          <p:cNvSpPr txBox="1"/>
          <p:nvPr/>
        </p:nvSpPr>
        <p:spPr>
          <a:xfrm>
            <a:off x="4387625" y="3059668"/>
            <a:ext cx="703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각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Column</a:t>
            </a:r>
            <a:r>
              <a:rPr kumimoji="1" lang="ko-KR" altLang="en-US" b="1" dirty="0"/>
              <a:t>마다 </a:t>
            </a:r>
            <a:r>
              <a:rPr kumimoji="1" lang="en-US" altLang="ko-KR" b="1" dirty="0"/>
              <a:t>wide part</a:t>
            </a:r>
            <a:r>
              <a:rPr kumimoji="1" lang="ko-KR" altLang="en-US" b="1" dirty="0"/>
              <a:t>인지 </a:t>
            </a:r>
            <a:r>
              <a:rPr kumimoji="1" lang="en-US" altLang="ko-KR" b="1" dirty="0"/>
              <a:t>deep part</a:t>
            </a:r>
            <a:r>
              <a:rPr kumimoji="1" lang="ko-KR" altLang="en-US" b="1" dirty="0"/>
              <a:t>인지를 지정해주어야 함</a:t>
            </a:r>
            <a:endParaRPr kumimoji="1" lang="ko-Kore-KR" altLang="en-US" b="1" dirty="0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7EB8DDF8-7BFA-E44F-88C3-86E395A868ED}"/>
              </a:ext>
            </a:extLst>
          </p:cNvPr>
          <p:cNvCxnSpPr/>
          <p:nvPr/>
        </p:nvCxnSpPr>
        <p:spPr>
          <a:xfrm>
            <a:off x="4445290" y="3420762"/>
            <a:ext cx="69012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A619D2-5D40-AB4B-AD11-C3F99BCFF81A}"/>
              </a:ext>
            </a:extLst>
          </p:cNvPr>
          <p:cNvSpPr txBox="1"/>
          <p:nvPr/>
        </p:nvSpPr>
        <p:spPr>
          <a:xfrm>
            <a:off x="4515556" y="3691467"/>
            <a:ext cx="66752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dirty="0"/>
              <a:t>Hand-Craft Data Engineering</a:t>
            </a:r>
            <a:r>
              <a:rPr kumimoji="1" lang="ko-KR" altLang="en-US" dirty="0"/>
              <a:t>이 많이 듦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논문에서는 각 </a:t>
            </a:r>
            <a:r>
              <a:rPr kumimoji="1" lang="ko-KR" altLang="en-US" dirty="0" err="1"/>
              <a:t>피쳐</a:t>
            </a:r>
            <a:r>
              <a:rPr kumimoji="1" lang="ko-KR" altLang="en-US" dirty="0"/>
              <a:t> 별로 어떻게 </a:t>
            </a:r>
            <a:r>
              <a:rPr kumimoji="1" lang="en-US" altLang="ko-KR" dirty="0"/>
              <a:t>wide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deep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나누는지</a:t>
            </a:r>
            <a:endParaRPr kumimoji="1" lang="en-US" altLang="ko-KR" dirty="0"/>
          </a:p>
          <a:p>
            <a:r>
              <a:rPr kumimoji="1" lang="ko-KR" altLang="en-US" dirty="0"/>
              <a:t>    나와있지 않음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5186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34" y="-145345"/>
            <a:ext cx="10515600" cy="727405"/>
          </a:xfrm>
        </p:spPr>
        <p:txBody>
          <a:bodyPr anchor="b">
            <a:normAutofit/>
          </a:bodyPr>
          <a:lstStyle/>
          <a:p>
            <a:r>
              <a:rPr kumimoji="1" lang="en-US" altLang="ko-KR" sz="2800" b="1" dirty="0"/>
              <a:t>Neural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Collaborative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Filtering</a:t>
            </a:r>
            <a:endParaRPr kumimoji="1" lang="ko-KR" altLang="en-US" sz="28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BBC27C-CD45-5840-84A6-3394C1F4B5C9}"/>
              </a:ext>
            </a:extLst>
          </p:cNvPr>
          <p:cNvSpPr txBox="1"/>
          <p:nvPr/>
        </p:nvSpPr>
        <p:spPr>
          <a:xfrm>
            <a:off x="350590" y="641934"/>
            <a:ext cx="9019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err="1"/>
              <a:t>딥러닝을</a:t>
            </a:r>
            <a:r>
              <a:rPr kumimoji="1" lang="ko-KR" altLang="en-US" sz="2400" dirty="0"/>
              <a:t> 활용하여 </a:t>
            </a:r>
            <a:r>
              <a:rPr kumimoji="1" lang="en-US" altLang="ko-KR" sz="2400" dirty="0"/>
              <a:t>Matrix Factorization</a:t>
            </a:r>
            <a:r>
              <a:rPr kumimoji="1" lang="ko-KR" altLang="en-US" sz="2400" dirty="0"/>
              <a:t>을 시도한 대표적인 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5FD469-2E4E-7F41-8E73-A00245AD0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9" y="2103336"/>
            <a:ext cx="5055722" cy="31836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18F6B5-7FDE-184B-B4CB-DB125BCD2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171" y="1570990"/>
            <a:ext cx="6861805" cy="4684105"/>
          </a:xfrm>
          <a:prstGeom prst="rect">
            <a:avLst/>
          </a:prstGeom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B1C4E6C-1074-6A4F-953A-BEDC0C0A378C}"/>
              </a:ext>
            </a:extLst>
          </p:cNvPr>
          <p:cNvCxnSpPr>
            <a:cxnSpLocks/>
          </p:cNvCxnSpPr>
          <p:nvPr/>
        </p:nvCxnSpPr>
        <p:spPr>
          <a:xfrm>
            <a:off x="6709144" y="3051544"/>
            <a:ext cx="514992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E26779C7-9C5D-5E47-814A-5B8FF47C60FA}"/>
              </a:ext>
            </a:extLst>
          </p:cNvPr>
          <p:cNvCxnSpPr>
            <a:cxnSpLocks/>
          </p:cNvCxnSpPr>
          <p:nvPr/>
        </p:nvCxnSpPr>
        <p:spPr>
          <a:xfrm>
            <a:off x="5192232" y="3374066"/>
            <a:ext cx="66668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9B73578A-62D8-3540-85D2-E819A80A7753}"/>
              </a:ext>
            </a:extLst>
          </p:cNvPr>
          <p:cNvCxnSpPr>
            <a:cxnSpLocks/>
          </p:cNvCxnSpPr>
          <p:nvPr/>
        </p:nvCxnSpPr>
        <p:spPr>
          <a:xfrm>
            <a:off x="5181599" y="3643426"/>
            <a:ext cx="66668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0CF49D19-C5DC-8142-BB83-07F17229768B}"/>
              </a:ext>
            </a:extLst>
          </p:cNvPr>
          <p:cNvCxnSpPr>
            <a:cxnSpLocks/>
          </p:cNvCxnSpPr>
          <p:nvPr/>
        </p:nvCxnSpPr>
        <p:spPr>
          <a:xfrm>
            <a:off x="5107171" y="3944942"/>
            <a:ext cx="202727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D17B85A-0DB7-B74B-9BA0-43BA1F2F3D07}"/>
              </a:ext>
            </a:extLst>
          </p:cNvPr>
          <p:cNvSpPr txBox="1"/>
          <p:nvPr/>
        </p:nvSpPr>
        <p:spPr>
          <a:xfrm>
            <a:off x="5107171" y="123413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논문</a:t>
            </a:r>
            <a:r>
              <a:rPr kumimoji="1" lang="ko-KR" altLang="en-US" b="1" dirty="0"/>
              <a:t> 초록</a:t>
            </a:r>
            <a:endParaRPr kumimoji="1" lang="ko-Kore-KR" altLang="en-US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BC98A6-5A5C-F44E-90B9-D6E2D02AE1A9}"/>
              </a:ext>
            </a:extLst>
          </p:cNvPr>
          <p:cNvSpPr txBox="1"/>
          <p:nvPr/>
        </p:nvSpPr>
        <p:spPr>
          <a:xfrm>
            <a:off x="106091" y="6392950"/>
            <a:ext cx="5253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딥러닝을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Collaborative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Filtering</a:t>
            </a:r>
            <a:r>
              <a:rPr kumimoji="1" lang="ko-KR" altLang="en-US" b="1" dirty="0"/>
              <a:t>에 적용한 사례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65922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A6CB1DC-0316-DF49-80D0-4DD363DC06B9}"/>
              </a:ext>
            </a:extLst>
          </p:cNvPr>
          <p:cNvSpPr txBox="1">
            <a:spLocks/>
          </p:cNvSpPr>
          <p:nvPr/>
        </p:nvSpPr>
        <p:spPr>
          <a:xfrm>
            <a:off x="220980" y="338273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/>
              <a:t>Wide &amp; Deep Learning</a:t>
            </a:r>
            <a:r>
              <a:rPr kumimoji="1" lang="ko-KR" altLang="en-US" sz="2800" dirty="0"/>
              <a:t>의 코드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66A08C-0F31-E649-9CC1-28588E102190}"/>
              </a:ext>
            </a:extLst>
          </p:cNvPr>
          <p:cNvSpPr/>
          <p:nvPr/>
        </p:nvSpPr>
        <p:spPr>
          <a:xfrm>
            <a:off x="228516" y="1189291"/>
            <a:ext cx="115984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hlinkClick r:id="rId2"/>
              </a:rPr>
              <a:t>https://chromium.googlesource.com/external/github.com/tensorflow/tensorflow/+/r0.10/tensorflow/g3doc/tutorials/wide_and_deep/index.md</a:t>
            </a:r>
            <a:endParaRPr lang="ko-Kore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8B8D39-156A-7743-BA9F-53586061A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16" y="1959235"/>
            <a:ext cx="11588866" cy="35610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00633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A6CB1DC-0316-DF49-80D0-4DD363DC06B9}"/>
              </a:ext>
            </a:extLst>
          </p:cNvPr>
          <p:cNvSpPr txBox="1">
            <a:spLocks/>
          </p:cNvSpPr>
          <p:nvPr/>
        </p:nvSpPr>
        <p:spPr>
          <a:xfrm>
            <a:off x="220980" y="338273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 err="1"/>
              <a:t>DeepFM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: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Wide &amp; Deep Learning</a:t>
            </a:r>
            <a:r>
              <a:rPr kumimoji="1" lang="ko-KR" altLang="en-US" sz="2800" dirty="0"/>
              <a:t>을 개선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196E30-FEE1-5D4A-BBDF-79BFCC4F8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22" y="1229784"/>
            <a:ext cx="8661400" cy="469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C56DBB-4D90-0E4C-A847-3FEEDDF61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22" y="1699684"/>
            <a:ext cx="4373926" cy="49489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3232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A6CB1DC-0316-DF49-80D0-4DD363DC06B9}"/>
              </a:ext>
            </a:extLst>
          </p:cNvPr>
          <p:cNvSpPr txBox="1">
            <a:spLocks/>
          </p:cNvSpPr>
          <p:nvPr/>
        </p:nvSpPr>
        <p:spPr>
          <a:xfrm>
            <a:off x="220980" y="338273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 err="1"/>
              <a:t>DeepFM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: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Wide &amp; Deep Learning</a:t>
            </a:r>
            <a:r>
              <a:rPr kumimoji="1" lang="ko-KR" altLang="en-US" sz="2800" dirty="0"/>
              <a:t>을 개선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196E30-FEE1-5D4A-BBDF-79BFCC4F8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22" y="1229784"/>
            <a:ext cx="8661400" cy="469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C56DBB-4D90-0E4C-A847-3FEEDDF61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22" y="1699684"/>
            <a:ext cx="4373926" cy="49489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BD03833F-BAAB-3842-9E06-B09482190C81}"/>
              </a:ext>
            </a:extLst>
          </p:cNvPr>
          <p:cNvCxnSpPr/>
          <p:nvPr/>
        </p:nvCxnSpPr>
        <p:spPr>
          <a:xfrm>
            <a:off x="869244" y="5046133"/>
            <a:ext cx="37817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09C78120-45C2-5C44-B93C-1C7587E8F557}"/>
              </a:ext>
            </a:extLst>
          </p:cNvPr>
          <p:cNvCxnSpPr>
            <a:cxnSpLocks/>
          </p:cNvCxnSpPr>
          <p:nvPr/>
        </p:nvCxnSpPr>
        <p:spPr>
          <a:xfrm>
            <a:off x="468488" y="5266266"/>
            <a:ext cx="41825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0E0F14FA-4B69-244C-9113-AEA4DC617D1B}"/>
              </a:ext>
            </a:extLst>
          </p:cNvPr>
          <p:cNvCxnSpPr>
            <a:cxnSpLocks/>
          </p:cNvCxnSpPr>
          <p:nvPr/>
        </p:nvCxnSpPr>
        <p:spPr>
          <a:xfrm>
            <a:off x="416018" y="5486399"/>
            <a:ext cx="41825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0303AA3B-B802-0A40-9F3D-00A89E34B76F}"/>
              </a:ext>
            </a:extLst>
          </p:cNvPr>
          <p:cNvCxnSpPr>
            <a:cxnSpLocks/>
          </p:cNvCxnSpPr>
          <p:nvPr/>
        </p:nvCxnSpPr>
        <p:spPr>
          <a:xfrm>
            <a:off x="416018" y="5740399"/>
            <a:ext cx="277873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B6E0576-B3B6-2F45-8ACB-94BEB49EA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474" y="2138826"/>
            <a:ext cx="6498406" cy="413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28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A6CB1DC-0316-DF49-80D0-4DD363DC06B9}"/>
              </a:ext>
            </a:extLst>
          </p:cNvPr>
          <p:cNvSpPr txBox="1">
            <a:spLocks/>
          </p:cNvSpPr>
          <p:nvPr/>
        </p:nvSpPr>
        <p:spPr>
          <a:xfrm>
            <a:off x="220980" y="338273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 err="1"/>
              <a:t>DeepFM</a:t>
            </a:r>
            <a:r>
              <a:rPr kumimoji="1" lang="ko-KR" altLang="en-US" sz="2800" dirty="0"/>
              <a:t>의 특징 </a:t>
            </a:r>
            <a:r>
              <a:rPr kumimoji="1" lang="en-US" altLang="ko-KR" sz="2800" dirty="0"/>
              <a:t>(1)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: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FM</a:t>
            </a:r>
            <a:r>
              <a:rPr kumimoji="1" lang="ko-KR" altLang="en-US" sz="2800" dirty="0"/>
              <a:t>와 </a:t>
            </a:r>
            <a:r>
              <a:rPr kumimoji="1" lang="en-US" altLang="ko-KR" sz="2800" dirty="0"/>
              <a:t>Deep</a:t>
            </a:r>
            <a:r>
              <a:rPr kumimoji="1" lang="ko-KR" altLang="en-US" sz="2800" dirty="0"/>
              <a:t>의 분할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34A4D6-1813-5648-BA08-12776AEC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363" y="1508171"/>
            <a:ext cx="4928563" cy="32094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E45377-5E6B-D946-9576-DC7D84354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41" y="1587028"/>
            <a:ext cx="4920677" cy="30517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16EE1E-4014-1341-BE7B-4574822BF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982" y="4717651"/>
            <a:ext cx="4084793" cy="7412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63F23E-F5FB-BB4A-BCA9-C40BBCD26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289" y="4895079"/>
            <a:ext cx="4494850" cy="3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91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A6CB1DC-0316-DF49-80D0-4DD363DC06B9}"/>
              </a:ext>
            </a:extLst>
          </p:cNvPr>
          <p:cNvSpPr txBox="1">
            <a:spLocks/>
          </p:cNvSpPr>
          <p:nvPr/>
        </p:nvSpPr>
        <p:spPr>
          <a:xfrm>
            <a:off x="220980" y="338273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 err="1"/>
              <a:t>DeepFM</a:t>
            </a:r>
            <a:r>
              <a:rPr kumimoji="1" lang="ko-KR" altLang="en-US" sz="2800" dirty="0"/>
              <a:t>의 특징 </a:t>
            </a:r>
            <a:r>
              <a:rPr kumimoji="1" lang="en-US" altLang="ko-KR" sz="2800" dirty="0"/>
              <a:t>(2)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: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임베딩</a:t>
            </a:r>
            <a:r>
              <a:rPr kumimoji="1" lang="ko-KR" altLang="en-US" sz="2800" dirty="0"/>
              <a:t> 행렬의 공유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7449A0-A6EC-8645-A7A4-FE20D5722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765" y="1624984"/>
            <a:ext cx="7004306" cy="445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84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A6CB1DC-0316-DF49-80D0-4DD363DC06B9}"/>
              </a:ext>
            </a:extLst>
          </p:cNvPr>
          <p:cNvSpPr txBox="1">
            <a:spLocks/>
          </p:cNvSpPr>
          <p:nvPr/>
        </p:nvSpPr>
        <p:spPr>
          <a:xfrm>
            <a:off x="220980" y="338273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800" dirty="0" err="1"/>
              <a:t>DeepFM</a:t>
            </a:r>
            <a:r>
              <a:rPr kumimoji="1" lang="ko-KR" altLang="en-US" sz="2800" dirty="0"/>
              <a:t>과 다른 네트워크의 비교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BB72DD-D2AC-D442-B67F-B5043DF2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214967"/>
            <a:ext cx="11785600" cy="3276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9A2ABC-839F-3D42-B775-53F37CB9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55" y="4682772"/>
            <a:ext cx="6504542" cy="19205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3762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34" y="-145345"/>
            <a:ext cx="10515600" cy="727405"/>
          </a:xfrm>
        </p:spPr>
        <p:txBody>
          <a:bodyPr anchor="b">
            <a:normAutofit/>
          </a:bodyPr>
          <a:lstStyle/>
          <a:p>
            <a:r>
              <a:rPr kumimoji="1" lang="en-US" altLang="ko-KR" sz="2800" b="1" dirty="0"/>
              <a:t>Neural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Collaborative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Filtering</a:t>
            </a:r>
            <a:endParaRPr kumimoji="1" lang="ko-KR" altLang="en-US" sz="28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BBC27C-CD45-5840-84A6-3394C1F4B5C9}"/>
              </a:ext>
            </a:extLst>
          </p:cNvPr>
          <p:cNvSpPr txBox="1"/>
          <p:nvPr/>
        </p:nvSpPr>
        <p:spPr>
          <a:xfrm>
            <a:off x="350590" y="641934"/>
            <a:ext cx="9019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err="1"/>
              <a:t>딥러닝을</a:t>
            </a:r>
            <a:r>
              <a:rPr kumimoji="1" lang="ko-KR" altLang="en-US" sz="2400" dirty="0"/>
              <a:t> 활용하여 </a:t>
            </a:r>
            <a:r>
              <a:rPr kumimoji="1" lang="en-US" altLang="ko-KR" sz="2400" dirty="0"/>
              <a:t>Matrix Factorization</a:t>
            </a:r>
            <a:r>
              <a:rPr kumimoji="1" lang="ko-KR" altLang="en-US" sz="2400" dirty="0"/>
              <a:t>을 시도한 대표적인 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5FD469-2E4E-7F41-8E73-A00245AD0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9" y="2103336"/>
            <a:ext cx="5055722" cy="31836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18F6B5-7FDE-184B-B4CB-DB125BCD2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171" y="1570990"/>
            <a:ext cx="6861805" cy="4684105"/>
          </a:xfrm>
          <a:prstGeom prst="rect">
            <a:avLst/>
          </a:prstGeom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EB1C4E6C-1074-6A4F-953A-BEDC0C0A378C}"/>
              </a:ext>
            </a:extLst>
          </p:cNvPr>
          <p:cNvCxnSpPr>
            <a:cxnSpLocks/>
          </p:cNvCxnSpPr>
          <p:nvPr/>
        </p:nvCxnSpPr>
        <p:spPr>
          <a:xfrm>
            <a:off x="8288122" y="5107116"/>
            <a:ext cx="356031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E26779C7-9C5D-5E47-814A-5B8FF47C60FA}"/>
              </a:ext>
            </a:extLst>
          </p:cNvPr>
          <p:cNvCxnSpPr>
            <a:cxnSpLocks/>
          </p:cNvCxnSpPr>
          <p:nvPr/>
        </p:nvCxnSpPr>
        <p:spPr>
          <a:xfrm>
            <a:off x="5181599" y="5361921"/>
            <a:ext cx="66668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9B73578A-62D8-3540-85D2-E819A80A7753}"/>
              </a:ext>
            </a:extLst>
          </p:cNvPr>
          <p:cNvCxnSpPr>
            <a:cxnSpLocks/>
          </p:cNvCxnSpPr>
          <p:nvPr/>
        </p:nvCxnSpPr>
        <p:spPr>
          <a:xfrm>
            <a:off x="5181599" y="5669736"/>
            <a:ext cx="66668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0CF49D19-C5DC-8142-BB83-07F17229768B}"/>
              </a:ext>
            </a:extLst>
          </p:cNvPr>
          <p:cNvCxnSpPr>
            <a:cxnSpLocks/>
          </p:cNvCxnSpPr>
          <p:nvPr/>
        </p:nvCxnSpPr>
        <p:spPr>
          <a:xfrm>
            <a:off x="5181599" y="5978567"/>
            <a:ext cx="66668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D17B85A-0DB7-B74B-9BA0-43BA1F2F3D07}"/>
              </a:ext>
            </a:extLst>
          </p:cNvPr>
          <p:cNvSpPr txBox="1"/>
          <p:nvPr/>
        </p:nvSpPr>
        <p:spPr>
          <a:xfrm>
            <a:off x="5107171" y="123413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논문</a:t>
            </a:r>
            <a:r>
              <a:rPr kumimoji="1" lang="ko-KR" altLang="en-US" b="1" dirty="0"/>
              <a:t> 초록</a:t>
            </a:r>
            <a:endParaRPr kumimoji="1" lang="ko-Kore-KR" altLang="en-US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BC98A6-5A5C-F44E-90B9-D6E2D02AE1A9}"/>
              </a:ext>
            </a:extLst>
          </p:cNvPr>
          <p:cNvSpPr txBox="1"/>
          <p:nvPr/>
        </p:nvSpPr>
        <p:spPr>
          <a:xfrm>
            <a:off x="106091" y="6392950"/>
            <a:ext cx="6538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Collaborative Filtering</a:t>
            </a:r>
            <a:r>
              <a:rPr kumimoji="1" lang="ko-KR" altLang="en-US" b="1" dirty="0"/>
              <a:t>의 </a:t>
            </a:r>
            <a:r>
              <a:rPr kumimoji="1" lang="en-US" altLang="ko-KR" b="1" dirty="0"/>
              <a:t>Inner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Product</a:t>
            </a:r>
            <a:r>
              <a:rPr kumimoji="1" lang="ko-KR" altLang="en-US" b="1" dirty="0"/>
              <a:t> 연산에 의문을 던짐</a:t>
            </a:r>
            <a:endParaRPr kumimoji="1" lang="ko-Kore-KR" altLang="en-US" b="1" dirty="0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0AB65C1F-ED01-BB46-A484-70A208B463BE}"/>
              </a:ext>
            </a:extLst>
          </p:cNvPr>
          <p:cNvCxnSpPr>
            <a:cxnSpLocks/>
          </p:cNvCxnSpPr>
          <p:nvPr/>
        </p:nvCxnSpPr>
        <p:spPr>
          <a:xfrm>
            <a:off x="5192232" y="6255095"/>
            <a:ext cx="206444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709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34" y="-145345"/>
            <a:ext cx="10515600" cy="727405"/>
          </a:xfrm>
        </p:spPr>
        <p:txBody>
          <a:bodyPr anchor="b">
            <a:normAutofit/>
          </a:bodyPr>
          <a:lstStyle/>
          <a:p>
            <a:r>
              <a:rPr kumimoji="1" lang="en-US" altLang="ko-KR" sz="2800" b="1" dirty="0"/>
              <a:t>Neural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Collaborative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Filtering</a:t>
            </a:r>
            <a:endParaRPr kumimoji="1" lang="ko-KR" altLang="en-US" sz="28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BBC27C-CD45-5840-84A6-3394C1F4B5C9}"/>
              </a:ext>
            </a:extLst>
          </p:cNvPr>
          <p:cNvSpPr txBox="1"/>
          <p:nvPr/>
        </p:nvSpPr>
        <p:spPr>
          <a:xfrm>
            <a:off x="350590" y="641934"/>
            <a:ext cx="693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/>
              <a:t>기존의 </a:t>
            </a:r>
            <a:r>
              <a:rPr kumimoji="1" lang="en-US" altLang="ko-KR" sz="2400" dirty="0"/>
              <a:t>Matrix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Factorization</a:t>
            </a:r>
            <a:r>
              <a:rPr kumimoji="1" lang="ko-KR" altLang="en-US" sz="2400" dirty="0"/>
              <a:t>의 한계 </a:t>
            </a:r>
            <a:r>
              <a:rPr kumimoji="1" lang="en-US" altLang="ko-KR" sz="2400" dirty="0"/>
              <a:t>: </a:t>
            </a:r>
            <a:r>
              <a:rPr kumimoji="1" lang="ko-KR" altLang="en-US" sz="2400" dirty="0"/>
              <a:t>유사도 연산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E721D8-5911-5546-9315-23992274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22" y="2127312"/>
            <a:ext cx="4887695" cy="3222975"/>
          </a:xfrm>
          <a:prstGeom prst="rect">
            <a:avLst/>
          </a:prstGeom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6A38B5-1080-1044-9F3D-2E3B69463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9090"/>
            <a:ext cx="4984037" cy="4258277"/>
          </a:xfrm>
          <a:prstGeom prst="rect">
            <a:avLst/>
          </a:prstGeom>
          <a:ln>
            <a:noFill/>
          </a:ln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B6A39CB-2084-7A43-9F75-588E87238230}"/>
              </a:ext>
            </a:extLst>
          </p:cNvPr>
          <p:cNvCxnSpPr/>
          <p:nvPr/>
        </p:nvCxnSpPr>
        <p:spPr>
          <a:xfrm>
            <a:off x="5695008" y="1540040"/>
            <a:ext cx="0" cy="4716379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597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34" y="-145345"/>
            <a:ext cx="10515600" cy="727405"/>
          </a:xfrm>
        </p:spPr>
        <p:txBody>
          <a:bodyPr anchor="b">
            <a:normAutofit/>
          </a:bodyPr>
          <a:lstStyle/>
          <a:p>
            <a:r>
              <a:rPr kumimoji="1" lang="en-US" altLang="ko-KR" sz="2800" b="1" dirty="0"/>
              <a:t>Neural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Collaborative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Filtering</a:t>
            </a:r>
            <a:endParaRPr kumimoji="1" lang="ko-KR" altLang="en-US" sz="28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BBC27C-CD45-5840-84A6-3394C1F4B5C9}"/>
              </a:ext>
            </a:extLst>
          </p:cNvPr>
          <p:cNvSpPr txBox="1"/>
          <p:nvPr/>
        </p:nvSpPr>
        <p:spPr>
          <a:xfrm>
            <a:off x="350590" y="641934"/>
            <a:ext cx="6335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Neural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Collaborative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Filtering</a:t>
            </a:r>
            <a:r>
              <a:rPr kumimoji="1" lang="ko-KR" altLang="en-US" sz="2400" dirty="0"/>
              <a:t>의 모델 구조도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5FD469-2E4E-7F41-8E73-A00245AD0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9" y="2103336"/>
            <a:ext cx="5055722" cy="3183674"/>
          </a:xfrm>
          <a:prstGeom prst="rect">
            <a:avLst/>
          </a:prstGeom>
        </p:spPr>
      </p:pic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A4EEF98-B649-4640-B50D-4E2F17BFB2FF}"/>
              </a:ext>
            </a:extLst>
          </p:cNvPr>
          <p:cNvSpPr/>
          <p:nvPr/>
        </p:nvSpPr>
        <p:spPr>
          <a:xfrm>
            <a:off x="7612843" y="3044009"/>
            <a:ext cx="709714" cy="21620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6F8DF12-C81E-3A42-AA53-96A4F086F42F}"/>
              </a:ext>
            </a:extLst>
          </p:cNvPr>
          <p:cNvSpPr/>
          <p:nvPr/>
        </p:nvSpPr>
        <p:spPr>
          <a:xfrm>
            <a:off x="7658847" y="3175900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0979E-AF42-AE4C-88FA-282AF226D811}"/>
              </a:ext>
            </a:extLst>
          </p:cNvPr>
          <p:cNvSpPr txBox="1"/>
          <p:nvPr/>
        </p:nvSpPr>
        <p:spPr>
          <a:xfrm>
            <a:off x="6064819" y="1302452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ore-KR" sz="2400" dirty="0"/>
              <a:t>User</a:t>
            </a:r>
            <a:endParaRPr lang="ko-Kore-KR" sz="24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E965279-FCC0-AE46-B73B-6DA35404947A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 flipV="1">
            <a:off x="6751962" y="3484753"/>
            <a:ext cx="906885" cy="15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1859634-0075-5546-98E7-DC87504F8388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>
            <a:off x="6759709" y="2156599"/>
            <a:ext cx="899138" cy="132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C8AE65D0-1839-834E-A895-11E4FCEE7059}"/>
              </a:ext>
            </a:extLst>
          </p:cNvPr>
          <p:cNvCxnSpPr>
            <a:stCxn id="16" idx="0"/>
            <a:endCxn id="16" idx="4"/>
          </p:cNvCxnSpPr>
          <p:nvPr/>
        </p:nvCxnSpPr>
        <p:spPr>
          <a:xfrm>
            <a:off x="7967700" y="3175900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2E486E-A5D0-A048-AAD4-44B1F0E99C39}"/>
                  </a:ext>
                </a:extLst>
              </p:cNvPr>
              <p:cNvSpPr txBox="1"/>
              <p:nvPr/>
            </p:nvSpPr>
            <p:spPr>
              <a:xfrm>
                <a:off x="7713688" y="3366622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2E486E-A5D0-A048-AAD4-44B1F0E99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688" y="3366622"/>
                <a:ext cx="178847" cy="228925"/>
              </a:xfrm>
              <a:prstGeom prst="rect">
                <a:avLst/>
              </a:prstGeom>
              <a:blipFill>
                <a:blip r:embed="rId3"/>
                <a:stretch>
                  <a:fillRect l="-46667" r="-53333" b="-63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45695A-378F-3446-9619-CD3516B583F9}"/>
                  </a:ext>
                </a:extLst>
              </p:cNvPr>
              <p:cNvSpPr txBox="1"/>
              <p:nvPr/>
            </p:nvSpPr>
            <p:spPr>
              <a:xfrm>
                <a:off x="8028513" y="3366622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45695A-378F-3446-9619-CD3516B58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513" y="3366622"/>
                <a:ext cx="195823" cy="276999"/>
              </a:xfrm>
              <a:prstGeom prst="rect">
                <a:avLst/>
              </a:prstGeom>
              <a:blipFill>
                <a:blip r:embed="rId4"/>
                <a:stretch>
                  <a:fillRect l="-5882"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078D63C3-62D6-E346-83FE-359BFBBA8ABD}"/>
              </a:ext>
            </a:extLst>
          </p:cNvPr>
          <p:cNvGrpSpPr/>
          <p:nvPr/>
        </p:nvGrpSpPr>
        <p:grpSpPr>
          <a:xfrm>
            <a:off x="6096000" y="1735977"/>
            <a:ext cx="709714" cy="2162037"/>
            <a:chOff x="5456193" y="2053936"/>
            <a:chExt cx="709714" cy="2162037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D8A66890-8F6A-0F4C-B0B3-92F3AE90E77A}"/>
                </a:ext>
              </a:extLst>
            </p:cNvPr>
            <p:cNvSpPr/>
            <p:nvPr/>
          </p:nvSpPr>
          <p:spPr>
            <a:xfrm>
              <a:off x="5456193" y="2053936"/>
              <a:ext cx="709714" cy="2162037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16F96D6-D4EA-B149-A334-54BE7F4F4BA4}"/>
                </a:ext>
              </a:extLst>
            </p:cNvPr>
            <p:cNvSpPr/>
            <p:nvPr/>
          </p:nvSpPr>
          <p:spPr>
            <a:xfrm>
              <a:off x="5502197" y="2165705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6C04EEE-4955-B44D-9728-D7FD5DD554F4}"/>
                </a:ext>
              </a:extLst>
            </p:cNvPr>
            <p:cNvSpPr/>
            <p:nvPr/>
          </p:nvSpPr>
          <p:spPr>
            <a:xfrm>
              <a:off x="5494450" y="3509727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62EA6B3-704A-1740-85C4-D3F82FEFC9D4}"/>
                </a:ext>
              </a:extLst>
            </p:cNvPr>
            <p:cNvSpPr/>
            <p:nvPr/>
          </p:nvSpPr>
          <p:spPr>
            <a:xfrm>
              <a:off x="5498323" y="2837716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FADC75A-739F-5E41-80A2-46136C060253}"/>
              </a:ext>
            </a:extLst>
          </p:cNvPr>
          <p:cNvGrpSpPr/>
          <p:nvPr/>
        </p:nvGrpSpPr>
        <p:grpSpPr>
          <a:xfrm>
            <a:off x="6096000" y="4268533"/>
            <a:ext cx="709714" cy="2162037"/>
            <a:chOff x="5456193" y="2053936"/>
            <a:chExt cx="709714" cy="2162037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A69D93C2-1903-8E43-81AC-A9592BC6B45B}"/>
                </a:ext>
              </a:extLst>
            </p:cNvPr>
            <p:cNvSpPr/>
            <p:nvPr/>
          </p:nvSpPr>
          <p:spPr>
            <a:xfrm>
              <a:off x="5456193" y="2053936"/>
              <a:ext cx="709714" cy="2162037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C63D2CA-E27B-5F4E-BC2A-AA731ED4C33E}"/>
                </a:ext>
              </a:extLst>
            </p:cNvPr>
            <p:cNvSpPr/>
            <p:nvPr/>
          </p:nvSpPr>
          <p:spPr>
            <a:xfrm>
              <a:off x="5502197" y="2165705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F95D28D-A0B9-9F4E-95E7-628B3145A3DF}"/>
                </a:ext>
              </a:extLst>
            </p:cNvPr>
            <p:cNvSpPr/>
            <p:nvPr/>
          </p:nvSpPr>
          <p:spPr>
            <a:xfrm>
              <a:off x="5494450" y="3509727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842C453-2DFE-4049-97F2-E75F1F4D9D61}"/>
                </a:ext>
              </a:extLst>
            </p:cNvPr>
            <p:cNvSpPr/>
            <p:nvPr/>
          </p:nvSpPr>
          <p:spPr>
            <a:xfrm>
              <a:off x="5498323" y="2837716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C5FF24A-726E-714D-96FB-F0554F77D66D}"/>
              </a:ext>
            </a:extLst>
          </p:cNvPr>
          <p:cNvSpPr txBox="1"/>
          <p:nvPr/>
        </p:nvSpPr>
        <p:spPr>
          <a:xfrm>
            <a:off x="6065302" y="6396335"/>
            <a:ext cx="80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Item</a:t>
            </a:r>
            <a:endParaRPr lang="ko-Kore-KR" sz="2400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A1FB6DD-D8A9-ED4D-A56C-7D19DE22AA0C}"/>
              </a:ext>
            </a:extLst>
          </p:cNvPr>
          <p:cNvCxnSpPr>
            <a:cxnSpLocks/>
            <a:stCxn id="32" idx="6"/>
            <a:endCxn id="16" idx="2"/>
          </p:cNvCxnSpPr>
          <p:nvPr/>
        </p:nvCxnSpPr>
        <p:spPr>
          <a:xfrm>
            <a:off x="6755835" y="2828610"/>
            <a:ext cx="903012" cy="656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7881E8BE-F65C-FD40-9C9F-4F91AA1D70B9}"/>
              </a:ext>
            </a:extLst>
          </p:cNvPr>
          <p:cNvSpPr/>
          <p:nvPr/>
        </p:nvSpPr>
        <p:spPr>
          <a:xfrm>
            <a:off x="7660171" y="4418915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9DC67B73-3353-2141-ACB4-7441CF74B6EA}"/>
              </a:ext>
            </a:extLst>
          </p:cNvPr>
          <p:cNvCxnSpPr>
            <a:stCxn id="44" idx="0"/>
            <a:endCxn id="44" idx="4"/>
          </p:cNvCxnSpPr>
          <p:nvPr/>
        </p:nvCxnSpPr>
        <p:spPr>
          <a:xfrm>
            <a:off x="7969024" y="4418915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C90DF6-C8FD-A24D-85CE-514E21FA6B22}"/>
                  </a:ext>
                </a:extLst>
              </p:cNvPr>
              <p:cNvSpPr txBox="1"/>
              <p:nvPr/>
            </p:nvSpPr>
            <p:spPr>
              <a:xfrm>
                <a:off x="7715012" y="4609637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C90DF6-C8FD-A24D-85CE-514E21FA6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012" y="4609637"/>
                <a:ext cx="178847" cy="228925"/>
              </a:xfrm>
              <a:prstGeom prst="rect">
                <a:avLst/>
              </a:prstGeom>
              <a:blipFill>
                <a:blip r:embed="rId3"/>
                <a:stretch>
                  <a:fillRect l="-43750" r="-43750" b="-63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5A5A73E-65DE-CA4C-81C7-15164ED1D99B}"/>
                  </a:ext>
                </a:extLst>
              </p:cNvPr>
              <p:cNvSpPr txBox="1"/>
              <p:nvPr/>
            </p:nvSpPr>
            <p:spPr>
              <a:xfrm>
                <a:off x="8029837" y="4609637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5A5A73E-65DE-CA4C-81C7-15164ED1D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837" y="4609637"/>
                <a:ext cx="195823" cy="276999"/>
              </a:xfrm>
              <a:prstGeom prst="rect">
                <a:avLst/>
              </a:prstGeom>
              <a:blipFill>
                <a:blip r:embed="rId5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9A007A58-CBA6-0542-9941-D027604B6ECE}"/>
              </a:ext>
            </a:extLst>
          </p:cNvPr>
          <p:cNvSpPr/>
          <p:nvPr/>
        </p:nvSpPr>
        <p:spPr>
          <a:xfrm>
            <a:off x="8615548" y="3049395"/>
            <a:ext cx="709714" cy="21620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22ED8ED-2D2B-124B-92DB-052DDECDAB6A}"/>
              </a:ext>
            </a:extLst>
          </p:cNvPr>
          <p:cNvSpPr/>
          <p:nvPr/>
        </p:nvSpPr>
        <p:spPr>
          <a:xfrm>
            <a:off x="8661552" y="3181286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775E19BC-63CA-5D4D-99B1-1C6AB1E77C4F}"/>
              </a:ext>
            </a:extLst>
          </p:cNvPr>
          <p:cNvCxnSpPr>
            <a:stCxn id="54" idx="0"/>
            <a:endCxn id="54" idx="4"/>
          </p:cNvCxnSpPr>
          <p:nvPr/>
        </p:nvCxnSpPr>
        <p:spPr>
          <a:xfrm>
            <a:off x="8970405" y="3181286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D4FD5FA-0FFD-7E44-A421-677D8A4D2908}"/>
                  </a:ext>
                </a:extLst>
              </p:cNvPr>
              <p:cNvSpPr txBox="1"/>
              <p:nvPr/>
            </p:nvSpPr>
            <p:spPr>
              <a:xfrm>
                <a:off x="8716393" y="3372008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D4FD5FA-0FFD-7E44-A421-677D8A4D2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393" y="3372008"/>
                <a:ext cx="178847" cy="228925"/>
              </a:xfrm>
              <a:prstGeom prst="rect">
                <a:avLst/>
              </a:prstGeom>
              <a:blipFill>
                <a:blip r:embed="rId6"/>
                <a:stretch>
                  <a:fillRect l="-46667" r="-53333" b="-63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51A9551-D7EF-D94C-967F-E6E6815ACEED}"/>
                  </a:ext>
                </a:extLst>
              </p:cNvPr>
              <p:cNvSpPr txBox="1"/>
              <p:nvPr/>
            </p:nvSpPr>
            <p:spPr>
              <a:xfrm>
                <a:off x="9031218" y="3372008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51A9551-D7EF-D94C-967F-E6E6815AC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218" y="3372008"/>
                <a:ext cx="195823" cy="276999"/>
              </a:xfrm>
              <a:prstGeom prst="rect">
                <a:avLst/>
              </a:prstGeom>
              <a:blipFill>
                <a:blip r:embed="rId7"/>
                <a:stretch>
                  <a:fillRect l="-5882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2E6F5F5-6589-5945-A3CA-06AA05E747A5}"/>
              </a:ext>
            </a:extLst>
          </p:cNvPr>
          <p:cNvSpPr/>
          <p:nvPr/>
        </p:nvSpPr>
        <p:spPr>
          <a:xfrm>
            <a:off x="8662876" y="4424301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A691D150-DEEF-A24F-B77C-0D3C392D36A2}"/>
              </a:ext>
            </a:extLst>
          </p:cNvPr>
          <p:cNvCxnSpPr>
            <a:stCxn id="58" idx="0"/>
            <a:endCxn id="58" idx="4"/>
          </p:cNvCxnSpPr>
          <p:nvPr/>
        </p:nvCxnSpPr>
        <p:spPr>
          <a:xfrm>
            <a:off x="8971729" y="4424301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F47758A-669B-2A48-9252-ECF44E9B65FB}"/>
                  </a:ext>
                </a:extLst>
              </p:cNvPr>
              <p:cNvSpPr txBox="1"/>
              <p:nvPr/>
            </p:nvSpPr>
            <p:spPr>
              <a:xfrm>
                <a:off x="8717717" y="4615023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F47758A-669B-2A48-9252-ECF44E9B6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7" y="4615023"/>
                <a:ext cx="178847" cy="228925"/>
              </a:xfrm>
              <a:prstGeom prst="rect">
                <a:avLst/>
              </a:prstGeom>
              <a:blipFill>
                <a:blip r:embed="rId8"/>
                <a:stretch>
                  <a:fillRect l="-43750" r="-43750" b="-684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666B9E8-CC38-1B44-A99C-CC43454B9A68}"/>
                  </a:ext>
                </a:extLst>
              </p:cNvPr>
              <p:cNvSpPr txBox="1"/>
              <p:nvPr/>
            </p:nvSpPr>
            <p:spPr>
              <a:xfrm>
                <a:off x="9032542" y="4615023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666B9E8-CC38-1B44-A99C-CC43454B9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542" y="4615023"/>
                <a:ext cx="195823" cy="276999"/>
              </a:xfrm>
              <a:prstGeom prst="rect">
                <a:avLst/>
              </a:prstGeom>
              <a:blipFill>
                <a:blip r:embed="rId5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FE2E9A42-BF54-A445-811C-A72A955C4396}"/>
              </a:ext>
            </a:extLst>
          </p:cNvPr>
          <p:cNvSpPr/>
          <p:nvPr/>
        </p:nvSpPr>
        <p:spPr>
          <a:xfrm>
            <a:off x="9626727" y="3049395"/>
            <a:ext cx="709714" cy="21620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9B78FE4-C590-644B-BAF8-D540BF075BD3}"/>
              </a:ext>
            </a:extLst>
          </p:cNvPr>
          <p:cNvSpPr/>
          <p:nvPr/>
        </p:nvSpPr>
        <p:spPr>
          <a:xfrm>
            <a:off x="9672731" y="3181286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AE5FAB1F-3408-0A4B-BA02-914232CA3C00}"/>
              </a:ext>
            </a:extLst>
          </p:cNvPr>
          <p:cNvCxnSpPr>
            <a:stCxn id="63" idx="0"/>
            <a:endCxn id="63" idx="4"/>
          </p:cNvCxnSpPr>
          <p:nvPr/>
        </p:nvCxnSpPr>
        <p:spPr>
          <a:xfrm>
            <a:off x="9981584" y="3181286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4E44108-5ECA-AA49-8B23-632FD861C2EE}"/>
                  </a:ext>
                </a:extLst>
              </p:cNvPr>
              <p:cNvSpPr txBox="1"/>
              <p:nvPr/>
            </p:nvSpPr>
            <p:spPr>
              <a:xfrm>
                <a:off x="9727572" y="3372008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4E44108-5ECA-AA49-8B23-632FD861C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7572" y="3372008"/>
                <a:ext cx="178847" cy="228925"/>
              </a:xfrm>
              <a:prstGeom prst="rect">
                <a:avLst/>
              </a:prstGeom>
              <a:blipFill>
                <a:blip r:embed="rId9"/>
                <a:stretch>
                  <a:fillRect l="-53333" r="-53333" b="-63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B1C8391-2C19-D844-817A-C29CDC69427D}"/>
                  </a:ext>
                </a:extLst>
              </p:cNvPr>
              <p:cNvSpPr txBox="1"/>
              <p:nvPr/>
            </p:nvSpPr>
            <p:spPr>
              <a:xfrm>
                <a:off x="10042397" y="3372008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B1C8391-2C19-D844-817A-C29CDC694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397" y="3372008"/>
                <a:ext cx="195823" cy="276999"/>
              </a:xfrm>
              <a:prstGeom prst="rect">
                <a:avLst/>
              </a:prstGeom>
              <a:blipFill>
                <a:blip r:embed="rId10"/>
                <a:stretch>
                  <a:fillRect l="-6250" r="-6250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AE0BD05B-E5F3-BF48-BA22-F25F976D1FE6}"/>
              </a:ext>
            </a:extLst>
          </p:cNvPr>
          <p:cNvSpPr/>
          <p:nvPr/>
        </p:nvSpPr>
        <p:spPr>
          <a:xfrm>
            <a:off x="9674055" y="4424301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53189FCC-5A4A-4E43-949F-5CC81562B108}"/>
              </a:ext>
            </a:extLst>
          </p:cNvPr>
          <p:cNvCxnSpPr>
            <a:stCxn id="67" idx="0"/>
            <a:endCxn id="67" idx="4"/>
          </p:cNvCxnSpPr>
          <p:nvPr/>
        </p:nvCxnSpPr>
        <p:spPr>
          <a:xfrm>
            <a:off x="9982908" y="4424301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5238004-9995-B849-AB35-687EA55C5960}"/>
                  </a:ext>
                </a:extLst>
              </p:cNvPr>
              <p:cNvSpPr txBox="1"/>
              <p:nvPr/>
            </p:nvSpPr>
            <p:spPr>
              <a:xfrm>
                <a:off x="9728896" y="4615023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5238004-9995-B849-AB35-687EA55C5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896" y="4615023"/>
                <a:ext cx="178847" cy="228925"/>
              </a:xfrm>
              <a:prstGeom prst="rect">
                <a:avLst/>
              </a:prstGeom>
              <a:blipFill>
                <a:blip r:embed="rId11"/>
                <a:stretch>
                  <a:fillRect l="-53333" r="-53333" b="-684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413D47-FC57-284A-AEA4-5912AF290913}"/>
                  </a:ext>
                </a:extLst>
              </p:cNvPr>
              <p:cNvSpPr txBox="1"/>
              <p:nvPr/>
            </p:nvSpPr>
            <p:spPr>
              <a:xfrm>
                <a:off x="10043721" y="4615023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413D47-FC57-284A-AEA4-5912AF290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721" y="4615023"/>
                <a:ext cx="195823" cy="276999"/>
              </a:xfrm>
              <a:prstGeom prst="rect">
                <a:avLst/>
              </a:prstGeom>
              <a:blipFill>
                <a:blip r:embed="rId12"/>
                <a:stretch>
                  <a:fillRect l="-6250" r="-62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A6985140-B07A-624D-A01D-63033BF1073E}"/>
              </a:ext>
            </a:extLst>
          </p:cNvPr>
          <p:cNvSpPr/>
          <p:nvPr/>
        </p:nvSpPr>
        <p:spPr>
          <a:xfrm>
            <a:off x="10780239" y="3757544"/>
            <a:ext cx="709714" cy="85209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31EB606-614F-5B48-B734-70D5F2429DC0}"/>
              </a:ext>
            </a:extLst>
          </p:cNvPr>
          <p:cNvSpPr/>
          <p:nvPr/>
        </p:nvSpPr>
        <p:spPr>
          <a:xfrm>
            <a:off x="10826243" y="3889434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42110C9-FD7D-D646-9658-EF0261F2528D}"/>
              </a:ext>
            </a:extLst>
          </p:cNvPr>
          <p:cNvCxnSpPr>
            <a:stCxn id="72" idx="0"/>
            <a:endCxn id="72" idx="4"/>
          </p:cNvCxnSpPr>
          <p:nvPr/>
        </p:nvCxnSpPr>
        <p:spPr>
          <a:xfrm>
            <a:off x="11135096" y="3889434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7A93C87-49C7-AF46-BC53-34511ECED757}"/>
                  </a:ext>
                </a:extLst>
              </p:cNvPr>
              <p:cNvSpPr txBox="1"/>
              <p:nvPr/>
            </p:nvSpPr>
            <p:spPr>
              <a:xfrm>
                <a:off x="10881084" y="4080156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7A93C87-49C7-AF46-BC53-34511ECED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084" y="4080156"/>
                <a:ext cx="178847" cy="228925"/>
              </a:xfrm>
              <a:prstGeom prst="rect">
                <a:avLst/>
              </a:prstGeom>
              <a:blipFill>
                <a:blip r:embed="rId13"/>
                <a:stretch>
                  <a:fillRect l="-53333" r="-46667" b="-63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BED075B-5F14-164B-97E0-2BFB46EC0D2A}"/>
                  </a:ext>
                </a:extLst>
              </p:cNvPr>
              <p:cNvSpPr txBox="1"/>
              <p:nvPr/>
            </p:nvSpPr>
            <p:spPr>
              <a:xfrm>
                <a:off x="11195909" y="4080156"/>
                <a:ext cx="222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BED075B-5F14-164B-97E0-2BFB46EC0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5909" y="4080156"/>
                <a:ext cx="222048" cy="276999"/>
              </a:xfrm>
              <a:prstGeom prst="rect">
                <a:avLst/>
              </a:prstGeom>
              <a:blipFill>
                <a:blip r:embed="rId14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8EF2C85-9B29-8443-8002-5C968CB3FB69}"/>
              </a:ext>
            </a:extLst>
          </p:cNvPr>
          <p:cNvCxnSpPr>
            <a:cxnSpLocks/>
            <a:stCxn id="36" idx="6"/>
            <a:endCxn id="16" idx="2"/>
          </p:cNvCxnSpPr>
          <p:nvPr/>
        </p:nvCxnSpPr>
        <p:spPr>
          <a:xfrm flipV="1">
            <a:off x="6759709" y="3484753"/>
            <a:ext cx="899138" cy="1204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6D2E216-43AA-FE40-BCE5-FF19AC745F19}"/>
              </a:ext>
            </a:extLst>
          </p:cNvPr>
          <p:cNvCxnSpPr>
            <a:cxnSpLocks/>
            <a:stCxn id="38" idx="6"/>
            <a:endCxn id="16" idx="2"/>
          </p:cNvCxnSpPr>
          <p:nvPr/>
        </p:nvCxnSpPr>
        <p:spPr>
          <a:xfrm flipV="1">
            <a:off x="6755835" y="3484753"/>
            <a:ext cx="903012" cy="187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2F6AF99-0010-AF4B-B05D-D76E1F4C6E0C}"/>
              </a:ext>
            </a:extLst>
          </p:cNvPr>
          <p:cNvCxnSpPr>
            <a:cxnSpLocks/>
            <a:stCxn id="37" idx="6"/>
          </p:cNvCxnSpPr>
          <p:nvPr/>
        </p:nvCxnSpPr>
        <p:spPr>
          <a:xfrm flipV="1">
            <a:off x="6751962" y="3518297"/>
            <a:ext cx="880894" cy="2514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24E4148-9DB9-0244-947C-4605A9C489FE}"/>
              </a:ext>
            </a:extLst>
          </p:cNvPr>
          <p:cNvCxnSpPr>
            <a:cxnSpLocks/>
            <a:stCxn id="14" idx="6"/>
            <a:endCxn id="44" idx="2"/>
          </p:cNvCxnSpPr>
          <p:nvPr/>
        </p:nvCxnSpPr>
        <p:spPr>
          <a:xfrm>
            <a:off x="6759709" y="2156599"/>
            <a:ext cx="900462" cy="2571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B145646F-0115-5741-9A29-B52B9D5404EB}"/>
              </a:ext>
            </a:extLst>
          </p:cNvPr>
          <p:cNvCxnSpPr>
            <a:cxnSpLocks/>
            <a:stCxn id="32" idx="6"/>
            <a:endCxn id="44" idx="2"/>
          </p:cNvCxnSpPr>
          <p:nvPr/>
        </p:nvCxnSpPr>
        <p:spPr>
          <a:xfrm>
            <a:off x="6755835" y="2828610"/>
            <a:ext cx="904336" cy="1899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3C5AFD0-BA0B-594E-B1FD-3D4130C0D1A1}"/>
              </a:ext>
            </a:extLst>
          </p:cNvPr>
          <p:cNvCxnSpPr>
            <a:cxnSpLocks/>
            <a:stCxn id="19" idx="6"/>
            <a:endCxn id="44" idx="2"/>
          </p:cNvCxnSpPr>
          <p:nvPr/>
        </p:nvCxnSpPr>
        <p:spPr>
          <a:xfrm>
            <a:off x="6751962" y="3500621"/>
            <a:ext cx="908209" cy="1227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F520410-7E32-494B-84C5-B2DD00A0AAE9}"/>
              </a:ext>
            </a:extLst>
          </p:cNvPr>
          <p:cNvCxnSpPr>
            <a:cxnSpLocks/>
            <a:stCxn id="36" idx="6"/>
            <a:endCxn id="44" idx="2"/>
          </p:cNvCxnSpPr>
          <p:nvPr/>
        </p:nvCxnSpPr>
        <p:spPr>
          <a:xfrm>
            <a:off x="6759709" y="4689155"/>
            <a:ext cx="900462" cy="3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8F2AB38-4AA4-4249-88B4-C9CB9F7A33B5}"/>
              </a:ext>
            </a:extLst>
          </p:cNvPr>
          <p:cNvCxnSpPr>
            <a:cxnSpLocks/>
            <a:stCxn id="38" idx="6"/>
            <a:endCxn id="44" idx="2"/>
          </p:cNvCxnSpPr>
          <p:nvPr/>
        </p:nvCxnSpPr>
        <p:spPr>
          <a:xfrm flipV="1">
            <a:off x="6755835" y="4727768"/>
            <a:ext cx="904336" cy="633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33CDE6E0-3AC8-7247-BEA4-E31D7943579B}"/>
              </a:ext>
            </a:extLst>
          </p:cNvPr>
          <p:cNvCxnSpPr>
            <a:cxnSpLocks/>
            <a:stCxn id="37" idx="6"/>
            <a:endCxn id="44" idx="2"/>
          </p:cNvCxnSpPr>
          <p:nvPr/>
        </p:nvCxnSpPr>
        <p:spPr>
          <a:xfrm flipV="1">
            <a:off x="6751962" y="4727768"/>
            <a:ext cx="908209" cy="130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8BFADC49-072E-0C45-80DB-FE6544E20B91}"/>
              </a:ext>
            </a:extLst>
          </p:cNvPr>
          <p:cNvCxnSpPr>
            <a:cxnSpLocks/>
            <a:stCxn id="16" idx="6"/>
            <a:endCxn id="58" idx="2"/>
          </p:cNvCxnSpPr>
          <p:nvPr/>
        </p:nvCxnSpPr>
        <p:spPr>
          <a:xfrm>
            <a:off x="8276552" y="3484753"/>
            <a:ext cx="386324" cy="1248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0E4B7C0-30B3-2744-91F7-A5A9292DFD4C}"/>
              </a:ext>
            </a:extLst>
          </p:cNvPr>
          <p:cNvCxnSpPr>
            <a:cxnSpLocks/>
            <a:stCxn id="44" idx="6"/>
            <a:endCxn id="58" idx="2"/>
          </p:cNvCxnSpPr>
          <p:nvPr/>
        </p:nvCxnSpPr>
        <p:spPr>
          <a:xfrm>
            <a:off x="8277876" y="4727768"/>
            <a:ext cx="385000" cy="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F6EB5EA-F5AD-5348-910F-02C8A2E2D87E}"/>
              </a:ext>
            </a:extLst>
          </p:cNvPr>
          <p:cNvCxnSpPr>
            <a:cxnSpLocks/>
            <a:stCxn id="16" idx="6"/>
            <a:endCxn id="54" idx="2"/>
          </p:cNvCxnSpPr>
          <p:nvPr/>
        </p:nvCxnSpPr>
        <p:spPr>
          <a:xfrm>
            <a:off x="8276552" y="3484753"/>
            <a:ext cx="385000" cy="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429263C3-6664-AD40-A564-DB048178F780}"/>
              </a:ext>
            </a:extLst>
          </p:cNvPr>
          <p:cNvCxnSpPr>
            <a:cxnSpLocks/>
            <a:stCxn id="44" idx="6"/>
            <a:endCxn id="54" idx="2"/>
          </p:cNvCxnSpPr>
          <p:nvPr/>
        </p:nvCxnSpPr>
        <p:spPr>
          <a:xfrm flipV="1">
            <a:off x="8277876" y="3490139"/>
            <a:ext cx="383676" cy="123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496E6EF3-9E79-EE41-97E8-068A05FC4308}"/>
              </a:ext>
            </a:extLst>
          </p:cNvPr>
          <p:cNvCxnSpPr>
            <a:cxnSpLocks/>
            <a:stCxn id="54" idx="6"/>
            <a:endCxn id="63" idx="2"/>
          </p:cNvCxnSpPr>
          <p:nvPr/>
        </p:nvCxnSpPr>
        <p:spPr>
          <a:xfrm>
            <a:off x="9279257" y="3490139"/>
            <a:ext cx="393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2DE1601-DF45-D342-94A2-5DD0A38D6327}"/>
              </a:ext>
            </a:extLst>
          </p:cNvPr>
          <p:cNvCxnSpPr>
            <a:cxnSpLocks/>
            <a:stCxn id="54" idx="6"/>
            <a:endCxn id="67" idx="2"/>
          </p:cNvCxnSpPr>
          <p:nvPr/>
        </p:nvCxnSpPr>
        <p:spPr>
          <a:xfrm>
            <a:off x="9279257" y="3490139"/>
            <a:ext cx="394798" cy="124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4238C29-C7D7-5A4F-9BF5-265E405789E1}"/>
              </a:ext>
            </a:extLst>
          </p:cNvPr>
          <p:cNvCxnSpPr>
            <a:cxnSpLocks/>
            <a:stCxn id="58" idx="6"/>
            <a:endCxn id="63" idx="2"/>
          </p:cNvCxnSpPr>
          <p:nvPr/>
        </p:nvCxnSpPr>
        <p:spPr>
          <a:xfrm flipV="1">
            <a:off x="9280581" y="3490139"/>
            <a:ext cx="392150" cy="124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17D6031F-27D1-6447-996E-22F7971E81BE}"/>
              </a:ext>
            </a:extLst>
          </p:cNvPr>
          <p:cNvCxnSpPr>
            <a:cxnSpLocks/>
            <a:stCxn id="58" idx="6"/>
            <a:endCxn id="67" idx="2"/>
          </p:cNvCxnSpPr>
          <p:nvPr/>
        </p:nvCxnSpPr>
        <p:spPr>
          <a:xfrm>
            <a:off x="9280581" y="4733154"/>
            <a:ext cx="393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2ED971E8-84DA-A148-87B6-B502825A2547}"/>
              </a:ext>
            </a:extLst>
          </p:cNvPr>
          <p:cNvCxnSpPr>
            <a:cxnSpLocks/>
            <a:stCxn id="63" idx="6"/>
            <a:endCxn id="72" idx="2"/>
          </p:cNvCxnSpPr>
          <p:nvPr/>
        </p:nvCxnSpPr>
        <p:spPr>
          <a:xfrm>
            <a:off x="10290436" y="3490139"/>
            <a:ext cx="535807" cy="708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2B55547-F936-1642-9AFB-0E676E4B5A3E}"/>
              </a:ext>
            </a:extLst>
          </p:cNvPr>
          <p:cNvCxnSpPr>
            <a:cxnSpLocks/>
            <a:stCxn id="67" idx="6"/>
            <a:endCxn id="72" idx="2"/>
          </p:cNvCxnSpPr>
          <p:nvPr/>
        </p:nvCxnSpPr>
        <p:spPr>
          <a:xfrm flipV="1">
            <a:off x="10291760" y="4198287"/>
            <a:ext cx="534483" cy="534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3ECAA3A8-AFBF-0049-9EDA-DBF1367167C5}"/>
              </a:ext>
            </a:extLst>
          </p:cNvPr>
          <p:cNvSpPr txBox="1"/>
          <p:nvPr/>
        </p:nvSpPr>
        <p:spPr>
          <a:xfrm>
            <a:off x="7547484" y="2156599"/>
            <a:ext cx="135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NCF Layers</a:t>
            </a:r>
            <a:endParaRPr kumimoji="1" lang="ko-Kore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53EDA03-94EB-104C-BC79-97C24F471B3B}"/>
              </a:ext>
            </a:extLst>
          </p:cNvPr>
          <p:cNvSpPr txBox="1"/>
          <p:nvPr/>
        </p:nvSpPr>
        <p:spPr>
          <a:xfrm>
            <a:off x="10497833" y="2158432"/>
            <a:ext cx="151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output Layer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23416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34" y="-145345"/>
            <a:ext cx="10515600" cy="727405"/>
          </a:xfrm>
        </p:spPr>
        <p:txBody>
          <a:bodyPr anchor="b">
            <a:normAutofit/>
          </a:bodyPr>
          <a:lstStyle/>
          <a:p>
            <a:r>
              <a:rPr kumimoji="1" lang="en-US" altLang="ko-KR" sz="2800" b="1" dirty="0"/>
              <a:t>Neural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Collaborative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Filtering</a:t>
            </a:r>
            <a:endParaRPr kumimoji="1" lang="ko-KR" altLang="en-US" sz="28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BBC27C-CD45-5840-84A6-3394C1F4B5C9}"/>
              </a:ext>
            </a:extLst>
          </p:cNvPr>
          <p:cNvSpPr txBox="1"/>
          <p:nvPr/>
        </p:nvSpPr>
        <p:spPr>
          <a:xfrm>
            <a:off x="350590" y="641934"/>
            <a:ext cx="6951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Neural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Collaborative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Filtering</a:t>
            </a:r>
            <a:r>
              <a:rPr kumimoji="1" lang="ko-KR" altLang="en-US" sz="2400" dirty="0"/>
              <a:t>의 </a:t>
            </a:r>
            <a:r>
              <a:rPr kumimoji="1" lang="ko-KR" altLang="en-US" sz="2400" dirty="0" err="1"/>
              <a:t>입력값과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출력값</a:t>
            </a:r>
            <a:endParaRPr kumimoji="1"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5FD469-2E4E-7F41-8E73-A00245AD0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9" y="2103336"/>
            <a:ext cx="5055722" cy="3183674"/>
          </a:xfrm>
          <a:prstGeom prst="rect">
            <a:avLst/>
          </a:prstGeom>
        </p:spPr>
      </p:pic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A4EEF98-B649-4640-B50D-4E2F17BFB2FF}"/>
              </a:ext>
            </a:extLst>
          </p:cNvPr>
          <p:cNvSpPr/>
          <p:nvPr/>
        </p:nvSpPr>
        <p:spPr>
          <a:xfrm>
            <a:off x="7612843" y="3044009"/>
            <a:ext cx="709714" cy="21620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6F8DF12-C81E-3A42-AA53-96A4F086F42F}"/>
              </a:ext>
            </a:extLst>
          </p:cNvPr>
          <p:cNvSpPr/>
          <p:nvPr/>
        </p:nvSpPr>
        <p:spPr>
          <a:xfrm>
            <a:off x="7658847" y="3175900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0979E-AF42-AE4C-88FA-282AF226D811}"/>
              </a:ext>
            </a:extLst>
          </p:cNvPr>
          <p:cNvSpPr txBox="1"/>
          <p:nvPr/>
        </p:nvSpPr>
        <p:spPr>
          <a:xfrm>
            <a:off x="6064819" y="1302452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ore-KR" sz="2400" dirty="0"/>
              <a:t>User</a:t>
            </a:r>
            <a:endParaRPr lang="ko-Kore-KR" sz="24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E965279-FCC0-AE46-B73B-6DA35404947A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 flipV="1">
            <a:off x="6751962" y="3484753"/>
            <a:ext cx="906885" cy="15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1859634-0075-5546-98E7-DC87504F8388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>
            <a:off x="6759709" y="2156599"/>
            <a:ext cx="899138" cy="132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C8AE65D0-1839-834E-A895-11E4FCEE7059}"/>
              </a:ext>
            </a:extLst>
          </p:cNvPr>
          <p:cNvCxnSpPr>
            <a:stCxn id="16" idx="0"/>
            <a:endCxn id="16" idx="4"/>
          </p:cNvCxnSpPr>
          <p:nvPr/>
        </p:nvCxnSpPr>
        <p:spPr>
          <a:xfrm>
            <a:off x="7967700" y="3175900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2E486E-A5D0-A048-AAD4-44B1F0E99C39}"/>
                  </a:ext>
                </a:extLst>
              </p:cNvPr>
              <p:cNvSpPr txBox="1"/>
              <p:nvPr/>
            </p:nvSpPr>
            <p:spPr>
              <a:xfrm>
                <a:off x="7713688" y="3366622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2E486E-A5D0-A048-AAD4-44B1F0E99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688" y="3366622"/>
                <a:ext cx="178847" cy="228925"/>
              </a:xfrm>
              <a:prstGeom prst="rect">
                <a:avLst/>
              </a:prstGeom>
              <a:blipFill>
                <a:blip r:embed="rId3"/>
                <a:stretch>
                  <a:fillRect l="-46667" r="-53333" b="-63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45695A-378F-3446-9619-CD3516B583F9}"/>
                  </a:ext>
                </a:extLst>
              </p:cNvPr>
              <p:cNvSpPr txBox="1"/>
              <p:nvPr/>
            </p:nvSpPr>
            <p:spPr>
              <a:xfrm>
                <a:off x="8028513" y="3366622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45695A-378F-3446-9619-CD3516B58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513" y="3366622"/>
                <a:ext cx="195823" cy="276999"/>
              </a:xfrm>
              <a:prstGeom prst="rect">
                <a:avLst/>
              </a:prstGeom>
              <a:blipFill>
                <a:blip r:embed="rId4"/>
                <a:stretch>
                  <a:fillRect l="-5882"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078D63C3-62D6-E346-83FE-359BFBBA8ABD}"/>
              </a:ext>
            </a:extLst>
          </p:cNvPr>
          <p:cNvGrpSpPr/>
          <p:nvPr/>
        </p:nvGrpSpPr>
        <p:grpSpPr>
          <a:xfrm>
            <a:off x="6096000" y="1735977"/>
            <a:ext cx="709714" cy="2162037"/>
            <a:chOff x="5456193" y="2053936"/>
            <a:chExt cx="709714" cy="2162037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D8A66890-8F6A-0F4C-B0B3-92F3AE90E77A}"/>
                </a:ext>
              </a:extLst>
            </p:cNvPr>
            <p:cNvSpPr/>
            <p:nvPr/>
          </p:nvSpPr>
          <p:spPr>
            <a:xfrm>
              <a:off x="5456193" y="2053936"/>
              <a:ext cx="709714" cy="2162037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16F96D6-D4EA-B149-A334-54BE7F4F4BA4}"/>
                </a:ext>
              </a:extLst>
            </p:cNvPr>
            <p:cNvSpPr/>
            <p:nvPr/>
          </p:nvSpPr>
          <p:spPr>
            <a:xfrm>
              <a:off x="5502197" y="2165705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6C04EEE-4955-B44D-9728-D7FD5DD554F4}"/>
                </a:ext>
              </a:extLst>
            </p:cNvPr>
            <p:cNvSpPr/>
            <p:nvPr/>
          </p:nvSpPr>
          <p:spPr>
            <a:xfrm>
              <a:off x="5494450" y="3509727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62EA6B3-704A-1740-85C4-D3F82FEFC9D4}"/>
                </a:ext>
              </a:extLst>
            </p:cNvPr>
            <p:cNvSpPr/>
            <p:nvPr/>
          </p:nvSpPr>
          <p:spPr>
            <a:xfrm>
              <a:off x="5498323" y="2837716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FADC75A-739F-5E41-80A2-46136C060253}"/>
              </a:ext>
            </a:extLst>
          </p:cNvPr>
          <p:cNvGrpSpPr/>
          <p:nvPr/>
        </p:nvGrpSpPr>
        <p:grpSpPr>
          <a:xfrm>
            <a:off x="6096000" y="4268533"/>
            <a:ext cx="709714" cy="2162037"/>
            <a:chOff x="5456193" y="2053936"/>
            <a:chExt cx="709714" cy="2162037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A69D93C2-1903-8E43-81AC-A9592BC6B45B}"/>
                </a:ext>
              </a:extLst>
            </p:cNvPr>
            <p:cNvSpPr/>
            <p:nvPr/>
          </p:nvSpPr>
          <p:spPr>
            <a:xfrm>
              <a:off x="5456193" y="2053936"/>
              <a:ext cx="709714" cy="2162037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C63D2CA-E27B-5F4E-BC2A-AA731ED4C33E}"/>
                </a:ext>
              </a:extLst>
            </p:cNvPr>
            <p:cNvSpPr/>
            <p:nvPr/>
          </p:nvSpPr>
          <p:spPr>
            <a:xfrm>
              <a:off x="5502197" y="2165705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F95D28D-A0B9-9F4E-95E7-628B3145A3DF}"/>
                </a:ext>
              </a:extLst>
            </p:cNvPr>
            <p:cNvSpPr/>
            <p:nvPr/>
          </p:nvSpPr>
          <p:spPr>
            <a:xfrm>
              <a:off x="5494450" y="3509727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842C453-2DFE-4049-97F2-E75F1F4D9D61}"/>
                </a:ext>
              </a:extLst>
            </p:cNvPr>
            <p:cNvSpPr/>
            <p:nvPr/>
          </p:nvSpPr>
          <p:spPr>
            <a:xfrm>
              <a:off x="5498323" y="2837716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C5FF24A-726E-714D-96FB-F0554F77D66D}"/>
              </a:ext>
            </a:extLst>
          </p:cNvPr>
          <p:cNvSpPr txBox="1"/>
          <p:nvPr/>
        </p:nvSpPr>
        <p:spPr>
          <a:xfrm>
            <a:off x="6065302" y="6396335"/>
            <a:ext cx="80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Item</a:t>
            </a:r>
            <a:endParaRPr lang="ko-Kore-KR" sz="2400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A1FB6DD-D8A9-ED4D-A56C-7D19DE22AA0C}"/>
              </a:ext>
            </a:extLst>
          </p:cNvPr>
          <p:cNvCxnSpPr>
            <a:cxnSpLocks/>
            <a:stCxn id="32" idx="6"/>
            <a:endCxn id="16" idx="2"/>
          </p:cNvCxnSpPr>
          <p:nvPr/>
        </p:nvCxnSpPr>
        <p:spPr>
          <a:xfrm>
            <a:off x="6755835" y="2828610"/>
            <a:ext cx="903012" cy="656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7881E8BE-F65C-FD40-9C9F-4F91AA1D70B9}"/>
              </a:ext>
            </a:extLst>
          </p:cNvPr>
          <p:cNvSpPr/>
          <p:nvPr/>
        </p:nvSpPr>
        <p:spPr>
          <a:xfrm>
            <a:off x="7660171" y="4418915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9DC67B73-3353-2141-ACB4-7441CF74B6EA}"/>
              </a:ext>
            </a:extLst>
          </p:cNvPr>
          <p:cNvCxnSpPr>
            <a:stCxn id="44" idx="0"/>
            <a:endCxn id="44" idx="4"/>
          </p:cNvCxnSpPr>
          <p:nvPr/>
        </p:nvCxnSpPr>
        <p:spPr>
          <a:xfrm>
            <a:off x="7969024" y="4418915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C90DF6-C8FD-A24D-85CE-514E21FA6B22}"/>
                  </a:ext>
                </a:extLst>
              </p:cNvPr>
              <p:cNvSpPr txBox="1"/>
              <p:nvPr/>
            </p:nvSpPr>
            <p:spPr>
              <a:xfrm>
                <a:off x="7715012" y="4609637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C90DF6-C8FD-A24D-85CE-514E21FA6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012" y="4609637"/>
                <a:ext cx="178847" cy="228925"/>
              </a:xfrm>
              <a:prstGeom prst="rect">
                <a:avLst/>
              </a:prstGeom>
              <a:blipFill>
                <a:blip r:embed="rId3"/>
                <a:stretch>
                  <a:fillRect l="-43750" r="-43750" b="-63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5A5A73E-65DE-CA4C-81C7-15164ED1D99B}"/>
                  </a:ext>
                </a:extLst>
              </p:cNvPr>
              <p:cNvSpPr txBox="1"/>
              <p:nvPr/>
            </p:nvSpPr>
            <p:spPr>
              <a:xfrm>
                <a:off x="8029837" y="4609637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5A5A73E-65DE-CA4C-81C7-15164ED1D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837" y="4609637"/>
                <a:ext cx="195823" cy="276999"/>
              </a:xfrm>
              <a:prstGeom prst="rect">
                <a:avLst/>
              </a:prstGeom>
              <a:blipFill>
                <a:blip r:embed="rId5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9A007A58-CBA6-0542-9941-D027604B6ECE}"/>
              </a:ext>
            </a:extLst>
          </p:cNvPr>
          <p:cNvSpPr/>
          <p:nvPr/>
        </p:nvSpPr>
        <p:spPr>
          <a:xfrm>
            <a:off x="8615548" y="3049395"/>
            <a:ext cx="709714" cy="21620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22ED8ED-2D2B-124B-92DB-052DDECDAB6A}"/>
              </a:ext>
            </a:extLst>
          </p:cNvPr>
          <p:cNvSpPr/>
          <p:nvPr/>
        </p:nvSpPr>
        <p:spPr>
          <a:xfrm>
            <a:off x="8661552" y="3181286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775E19BC-63CA-5D4D-99B1-1C6AB1E77C4F}"/>
              </a:ext>
            </a:extLst>
          </p:cNvPr>
          <p:cNvCxnSpPr>
            <a:stCxn id="54" idx="0"/>
            <a:endCxn id="54" idx="4"/>
          </p:cNvCxnSpPr>
          <p:nvPr/>
        </p:nvCxnSpPr>
        <p:spPr>
          <a:xfrm>
            <a:off x="8970405" y="3181286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D4FD5FA-0FFD-7E44-A421-677D8A4D2908}"/>
                  </a:ext>
                </a:extLst>
              </p:cNvPr>
              <p:cNvSpPr txBox="1"/>
              <p:nvPr/>
            </p:nvSpPr>
            <p:spPr>
              <a:xfrm>
                <a:off x="8716393" y="3372008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D4FD5FA-0FFD-7E44-A421-677D8A4D2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393" y="3372008"/>
                <a:ext cx="178847" cy="228925"/>
              </a:xfrm>
              <a:prstGeom prst="rect">
                <a:avLst/>
              </a:prstGeom>
              <a:blipFill>
                <a:blip r:embed="rId6"/>
                <a:stretch>
                  <a:fillRect l="-46667" r="-53333" b="-63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51A9551-D7EF-D94C-967F-E6E6815ACEED}"/>
                  </a:ext>
                </a:extLst>
              </p:cNvPr>
              <p:cNvSpPr txBox="1"/>
              <p:nvPr/>
            </p:nvSpPr>
            <p:spPr>
              <a:xfrm>
                <a:off x="9031218" y="3372008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51A9551-D7EF-D94C-967F-E6E6815AC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218" y="3372008"/>
                <a:ext cx="195823" cy="276999"/>
              </a:xfrm>
              <a:prstGeom prst="rect">
                <a:avLst/>
              </a:prstGeom>
              <a:blipFill>
                <a:blip r:embed="rId7"/>
                <a:stretch>
                  <a:fillRect l="-5882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2E6F5F5-6589-5945-A3CA-06AA05E747A5}"/>
              </a:ext>
            </a:extLst>
          </p:cNvPr>
          <p:cNvSpPr/>
          <p:nvPr/>
        </p:nvSpPr>
        <p:spPr>
          <a:xfrm>
            <a:off x="8662876" y="4424301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A691D150-DEEF-A24F-B77C-0D3C392D36A2}"/>
              </a:ext>
            </a:extLst>
          </p:cNvPr>
          <p:cNvCxnSpPr>
            <a:stCxn id="58" idx="0"/>
            <a:endCxn id="58" idx="4"/>
          </p:cNvCxnSpPr>
          <p:nvPr/>
        </p:nvCxnSpPr>
        <p:spPr>
          <a:xfrm>
            <a:off x="8971729" y="4424301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F47758A-669B-2A48-9252-ECF44E9B65FB}"/>
                  </a:ext>
                </a:extLst>
              </p:cNvPr>
              <p:cNvSpPr txBox="1"/>
              <p:nvPr/>
            </p:nvSpPr>
            <p:spPr>
              <a:xfrm>
                <a:off x="8717717" y="4615023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F47758A-669B-2A48-9252-ECF44E9B6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7" y="4615023"/>
                <a:ext cx="178847" cy="228925"/>
              </a:xfrm>
              <a:prstGeom prst="rect">
                <a:avLst/>
              </a:prstGeom>
              <a:blipFill>
                <a:blip r:embed="rId8"/>
                <a:stretch>
                  <a:fillRect l="-43750" r="-43750" b="-684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666B9E8-CC38-1B44-A99C-CC43454B9A68}"/>
                  </a:ext>
                </a:extLst>
              </p:cNvPr>
              <p:cNvSpPr txBox="1"/>
              <p:nvPr/>
            </p:nvSpPr>
            <p:spPr>
              <a:xfrm>
                <a:off x="9032542" y="4615023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666B9E8-CC38-1B44-A99C-CC43454B9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542" y="4615023"/>
                <a:ext cx="195823" cy="276999"/>
              </a:xfrm>
              <a:prstGeom prst="rect">
                <a:avLst/>
              </a:prstGeom>
              <a:blipFill>
                <a:blip r:embed="rId5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FE2E9A42-BF54-A445-811C-A72A955C4396}"/>
              </a:ext>
            </a:extLst>
          </p:cNvPr>
          <p:cNvSpPr/>
          <p:nvPr/>
        </p:nvSpPr>
        <p:spPr>
          <a:xfrm>
            <a:off x="9626727" y="3049395"/>
            <a:ext cx="709714" cy="21620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9B78FE4-C590-644B-BAF8-D540BF075BD3}"/>
              </a:ext>
            </a:extLst>
          </p:cNvPr>
          <p:cNvSpPr/>
          <p:nvPr/>
        </p:nvSpPr>
        <p:spPr>
          <a:xfrm>
            <a:off x="9672731" y="3181286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AE5FAB1F-3408-0A4B-BA02-914232CA3C00}"/>
              </a:ext>
            </a:extLst>
          </p:cNvPr>
          <p:cNvCxnSpPr>
            <a:stCxn id="63" idx="0"/>
            <a:endCxn id="63" idx="4"/>
          </p:cNvCxnSpPr>
          <p:nvPr/>
        </p:nvCxnSpPr>
        <p:spPr>
          <a:xfrm>
            <a:off x="9981584" y="3181286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4E44108-5ECA-AA49-8B23-632FD861C2EE}"/>
                  </a:ext>
                </a:extLst>
              </p:cNvPr>
              <p:cNvSpPr txBox="1"/>
              <p:nvPr/>
            </p:nvSpPr>
            <p:spPr>
              <a:xfrm>
                <a:off x="9727572" y="3372008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4E44108-5ECA-AA49-8B23-632FD861C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7572" y="3372008"/>
                <a:ext cx="178847" cy="228925"/>
              </a:xfrm>
              <a:prstGeom prst="rect">
                <a:avLst/>
              </a:prstGeom>
              <a:blipFill>
                <a:blip r:embed="rId9"/>
                <a:stretch>
                  <a:fillRect l="-53333" r="-53333" b="-63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B1C8391-2C19-D844-817A-C29CDC69427D}"/>
                  </a:ext>
                </a:extLst>
              </p:cNvPr>
              <p:cNvSpPr txBox="1"/>
              <p:nvPr/>
            </p:nvSpPr>
            <p:spPr>
              <a:xfrm>
                <a:off x="10042397" y="3372008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B1C8391-2C19-D844-817A-C29CDC694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397" y="3372008"/>
                <a:ext cx="195823" cy="276999"/>
              </a:xfrm>
              <a:prstGeom prst="rect">
                <a:avLst/>
              </a:prstGeom>
              <a:blipFill>
                <a:blip r:embed="rId10"/>
                <a:stretch>
                  <a:fillRect l="-6250" r="-6250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AE0BD05B-E5F3-BF48-BA22-F25F976D1FE6}"/>
              </a:ext>
            </a:extLst>
          </p:cNvPr>
          <p:cNvSpPr/>
          <p:nvPr/>
        </p:nvSpPr>
        <p:spPr>
          <a:xfrm>
            <a:off x="9674055" y="4424301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53189FCC-5A4A-4E43-949F-5CC81562B108}"/>
              </a:ext>
            </a:extLst>
          </p:cNvPr>
          <p:cNvCxnSpPr>
            <a:stCxn id="67" idx="0"/>
            <a:endCxn id="67" idx="4"/>
          </p:cNvCxnSpPr>
          <p:nvPr/>
        </p:nvCxnSpPr>
        <p:spPr>
          <a:xfrm>
            <a:off x="9982908" y="4424301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5238004-9995-B849-AB35-687EA55C5960}"/>
                  </a:ext>
                </a:extLst>
              </p:cNvPr>
              <p:cNvSpPr txBox="1"/>
              <p:nvPr/>
            </p:nvSpPr>
            <p:spPr>
              <a:xfrm>
                <a:off x="9728896" y="4615023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5238004-9995-B849-AB35-687EA55C5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896" y="4615023"/>
                <a:ext cx="178847" cy="228925"/>
              </a:xfrm>
              <a:prstGeom prst="rect">
                <a:avLst/>
              </a:prstGeom>
              <a:blipFill>
                <a:blip r:embed="rId11"/>
                <a:stretch>
                  <a:fillRect l="-53333" r="-53333" b="-684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413D47-FC57-284A-AEA4-5912AF290913}"/>
                  </a:ext>
                </a:extLst>
              </p:cNvPr>
              <p:cNvSpPr txBox="1"/>
              <p:nvPr/>
            </p:nvSpPr>
            <p:spPr>
              <a:xfrm>
                <a:off x="10043721" y="4615023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413D47-FC57-284A-AEA4-5912AF290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721" y="4615023"/>
                <a:ext cx="195823" cy="276999"/>
              </a:xfrm>
              <a:prstGeom prst="rect">
                <a:avLst/>
              </a:prstGeom>
              <a:blipFill>
                <a:blip r:embed="rId12"/>
                <a:stretch>
                  <a:fillRect l="-6250" r="-62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A6985140-B07A-624D-A01D-63033BF1073E}"/>
              </a:ext>
            </a:extLst>
          </p:cNvPr>
          <p:cNvSpPr/>
          <p:nvPr/>
        </p:nvSpPr>
        <p:spPr>
          <a:xfrm>
            <a:off x="10780239" y="3757544"/>
            <a:ext cx="709714" cy="85209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31EB606-614F-5B48-B734-70D5F2429DC0}"/>
              </a:ext>
            </a:extLst>
          </p:cNvPr>
          <p:cNvSpPr/>
          <p:nvPr/>
        </p:nvSpPr>
        <p:spPr>
          <a:xfrm>
            <a:off x="10826243" y="3889434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42110C9-FD7D-D646-9658-EF0261F2528D}"/>
              </a:ext>
            </a:extLst>
          </p:cNvPr>
          <p:cNvCxnSpPr>
            <a:stCxn id="72" idx="0"/>
            <a:endCxn id="72" idx="4"/>
          </p:cNvCxnSpPr>
          <p:nvPr/>
        </p:nvCxnSpPr>
        <p:spPr>
          <a:xfrm>
            <a:off x="11135096" y="3889434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7A93C87-49C7-AF46-BC53-34511ECED757}"/>
                  </a:ext>
                </a:extLst>
              </p:cNvPr>
              <p:cNvSpPr txBox="1"/>
              <p:nvPr/>
            </p:nvSpPr>
            <p:spPr>
              <a:xfrm>
                <a:off x="10881084" y="4080156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7A93C87-49C7-AF46-BC53-34511ECED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084" y="4080156"/>
                <a:ext cx="178847" cy="228925"/>
              </a:xfrm>
              <a:prstGeom prst="rect">
                <a:avLst/>
              </a:prstGeom>
              <a:blipFill>
                <a:blip r:embed="rId13"/>
                <a:stretch>
                  <a:fillRect l="-53333" r="-46667" b="-63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BED075B-5F14-164B-97E0-2BFB46EC0D2A}"/>
                  </a:ext>
                </a:extLst>
              </p:cNvPr>
              <p:cNvSpPr txBox="1"/>
              <p:nvPr/>
            </p:nvSpPr>
            <p:spPr>
              <a:xfrm>
                <a:off x="11195909" y="4080156"/>
                <a:ext cx="222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BED075B-5F14-164B-97E0-2BFB46EC0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5909" y="4080156"/>
                <a:ext cx="222048" cy="276999"/>
              </a:xfrm>
              <a:prstGeom prst="rect">
                <a:avLst/>
              </a:prstGeom>
              <a:blipFill>
                <a:blip r:embed="rId14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8EF2C85-9B29-8443-8002-5C968CB3FB69}"/>
              </a:ext>
            </a:extLst>
          </p:cNvPr>
          <p:cNvCxnSpPr>
            <a:cxnSpLocks/>
            <a:stCxn id="36" idx="6"/>
            <a:endCxn id="16" idx="2"/>
          </p:cNvCxnSpPr>
          <p:nvPr/>
        </p:nvCxnSpPr>
        <p:spPr>
          <a:xfrm flipV="1">
            <a:off x="6759709" y="3484753"/>
            <a:ext cx="899138" cy="1204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6D2E216-43AA-FE40-BCE5-FF19AC745F19}"/>
              </a:ext>
            </a:extLst>
          </p:cNvPr>
          <p:cNvCxnSpPr>
            <a:cxnSpLocks/>
            <a:stCxn id="38" idx="6"/>
            <a:endCxn id="16" idx="2"/>
          </p:cNvCxnSpPr>
          <p:nvPr/>
        </p:nvCxnSpPr>
        <p:spPr>
          <a:xfrm flipV="1">
            <a:off x="6755835" y="3484753"/>
            <a:ext cx="903012" cy="187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2F6AF99-0010-AF4B-B05D-D76E1F4C6E0C}"/>
              </a:ext>
            </a:extLst>
          </p:cNvPr>
          <p:cNvCxnSpPr>
            <a:cxnSpLocks/>
            <a:stCxn id="37" idx="6"/>
          </p:cNvCxnSpPr>
          <p:nvPr/>
        </p:nvCxnSpPr>
        <p:spPr>
          <a:xfrm flipV="1">
            <a:off x="6751962" y="3518297"/>
            <a:ext cx="880894" cy="2514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24E4148-9DB9-0244-947C-4605A9C489FE}"/>
              </a:ext>
            </a:extLst>
          </p:cNvPr>
          <p:cNvCxnSpPr>
            <a:cxnSpLocks/>
            <a:stCxn id="14" idx="6"/>
            <a:endCxn id="44" idx="2"/>
          </p:cNvCxnSpPr>
          <p:nvPr/>
        </p:nvCxnSpPr>
        <p:spPr>
          <a:xfrm>
            <a:off x="6759709" y="2156599"/>
            <a:ext cx="900462" cy="2571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B145646F-0115-5741-9A29-B52B9D5404EB}"/>
              </a:ext>
            </a:extLst>
          </p:cNvPr>
          <p:cNvCxnSpPr>
            <a:cxnSpLocks/>
            <a:stCxn id="32" idx="6"/>
            <a:endCxn id="44" idx="2"/>
          </p:cNvCxnSpPr>
          <p:nvPr/>
        </p:nvCxnSpPr>
        <p:spPr>
          <a:xfrm>
            <a:off x="6755835" y="2828610"/>
            <a:ext cx="904336" cy="1899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3C5AFD0-BA0B-594E-B1FD-3D4130C0D1A1}"/>
              </a:ext>
            </a:extLst>
          </p:cNvPr>
          <p:cNvCxnSpPr>
            <a:cxnSpLocks/>
            <a:stCxn id="19" idx="6"/>
            <a:endCxn id="44" idx="2"/>
          </p:cNvCxnSpPr>
          <p:nvPr/>
        </p:nvCxnSpPr>
        <p:spPr>
          <a:xfrm>
            <a:off x="6751962" y="3500621"/>
            <a:ext cx="908209" cy="1227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F520410-7E32-494B-84C5-B2DD00A0AAE9}"/>
              </a:ext>
            </a:extLst>
          </p:cNvPr>
          <p:cNvCxnSpPr>
            <a:cxnSpLocks/>
            <a:stCxn id="36" idx="6"/>
            <a:endCxn id="44" idx="2"/>
          </p:cNvCxnSpPr>
          <p:nvPr/>
        </p:nvCxnSpPr>
        <p:spPr>
          <a:xfrm>
            <a:off x="6759709" y="4689155"/>
            <a:ext cx="900462" cy="3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8F2AB38-4AA4-4249-88B4-C9CB9F7A33B5}"/>
              </a:ext>
            </a:extLst>
          </p:cNvPr>
          <p:cNvCxnSpPr>
            <a:cxnSpLocks/>
            <a:stCxn id="38" idx="6"/>
            <a:endCxn id="44" idx="2"/>
          </p:cNvCxnSpPr>
          <p:nvPr/>
        </p:nvCxnSpPr>
        <p:spPr>
          <a:xfrm flipV="1">
            <a:off x="6755835" y="4727768"/>
            <a:ext cx="904336" cy="633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33CDE6E0-3AC8-7247-BEA4-E31D7943579B}"/>
              </a:ext>
            </a:extLst>
          </p:cNvPr>
          <p:cNvCxnSpPr>
            <a:cxnSpLocks/>
            <a:stCxn id="37" idx="6"/>
            <a:endCxn id="44" idx="2"/>
          </p:cNvCxnSpPr>
          <p:nvPr/>
        </p:nvCxnSpPr>
        <p:spPr>
          <a:xfrm flipV="1">
            <a:off x="6751962" y="4727768"/>
            <a:ext cx="908209" cy="130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8BFADC49-072E-0C45-80DB-FE6544E20B91}"/>
              </a:ext>
            </a:extLst>
          </p:cNvPr>
          <p:cNvCxnSpPr>
            <a:cxnSpLocks/>
            <a:stCxn id="16" idx="6"/>
            <a:endCxn id="58" idx="2"/>
          </p:cNvCxnSpPr>
          <p:nvPr/>
        </p:nvCxnSpPr>
        <p:spPr>
          <a:xfrm>
            <a:off x="8276552" y="3484753"/>
            <a:ext cx="386324" cy="1248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0E4B7C0-30B3-2744-91F7-A5A9292DFD4C}"/>
              </a:ext>
            </a:extLst>
          </p:cNvPr>
          <p:cNvCxnSpPr>
            <a:cxnSpLocks/>
            <a:stCxn id="44" idx="6"/>
            <a:endCxn id="58" idx="2"/>
          </p:cNvCxnSpPr>
          <p:nvPr/>
        </p:nvCxnSpPr>
        <p:spPr>
          <a:xfrm>
            <a:off x="8277876" y="4727768"/>
            <a:ext cx="385000" cy="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F6EB5EA-F5AD-5348-910F-02C8A2E2D87E}"/>
              </a:ext>
            </a:extLst>
          </p:cNvPr>
          <p:cNvCxnSpPr>
            <a:cxnSpLocks/>
            <a:stCxn id="16" idx="6"/>
            <a:endCxn id="54" idx="2"/>
          </p:cNvCxnSpPr>
          <p:nvPr/>
        </p:nvCxnSpPr>
        <p:spPr>
          <a:xfrm>
            <a:off x="8276552" y="3484753"/>
            <a:ext cx="385000" cy="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429263C3-6664-AD40-A564-DB048178F780}"/>
              </a:ext>
            </a:extLst>
          </p:cNvPr>
          <p:cNvCxnSpPr>
            <a:cxnSpLocks/>
            <a:stCxn id="44" idx="6"/>
            <a:endCxn id="54" idx="2"/>
          </p:cNvCxnSpPr>
          <p:nvPr/>
        </p:nvCxnSpPr>
        <p:spPr>
          <a:xfrm flipV="1">
            <a:off x="8277876" y="3490139"/>
            <a:ext cx="383676" cy="123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496E6EF3-9E79-EE41-97E8-068A05FC4308}"/>
              </a:ext>
            </a:extLst>
          </p:cNvPr>
          <p:cNvCxnSpPr>
            <a:cxnSpLocks/>
            <a:stCxn id="54" idx="6"/>
            <a:endCxn id="63" idx="2"/>
          </p:cNvCxnSpPr>
          <p:nvPr/>
        </p:nvCxnSpPr>
        <p:spPr>
          <a:xfrm>
            <a:off x="9279257" y="3490139"/>
            <a:ext cx="393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2DE1601-DF45-D342-94A2-5DD0A38D6327}"/>
              </a:ext>
            </a:extLst>
          </p:cNvPr>
          <p:cNvCxnSpPr>
            <a:cxnSpLocks/>
            <a:stCxn id="54" idx="6"/>
            <a:endCxn id="67" idx="2"/>
          </p:cNvCxnSpPr>
          <p:nvPr/>
        </p:nvCxnSpPr>
        <p:spPr>
          <a:xfrm>
            <a:off x="9279257" y="3490139"/>
            <a:ext cx="394798" cy="124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4238C29-C7D7-5A4F-9BF5-265E405789E1}"/>
              </a:ext>
            </a:extLst>
          </p:cNvPr>
          <p:cNvCxnSpPr>
            <a:cxnSpLocks/>
            <a:stCxn id="58" idx="6"/>
            <a:endCxn id="63" idx="2"/>
          </p:cNvCxnSpPr>
          <p:nvPr/>
        </p:nvCxnSpPr>
        <p:spPr>
          <a:xfrm flipV="1">
            <a:off x="9280581" y="3490139"/>
            <a:ext cx="392150" cy="124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17D6031F-27D1-6447-996E-22F7971E81BE}"/>
              </a:ext>
            </a:extLst>
          </p:cNvPr>
          <p:cNvCxnSpPr>
            <a:cxnSpLocks/>
            <a:stCxn id="58" idx="6"/>
            <a:endCxn id="67" idx="2"/>
          </p:cNvCxnSpPr>
          <p:nvPr/>
        </p:nvCxnSpPr>
        <p:spPr>
          <a:xfrm>
            <a:off x="9280581" y="4733154"/>
            <a:ext cx="393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2ED971E8-84DA-A148-87B6-B502825A2547}"/>
              </a:ext>
            </a:extLst>
          </p:cNvPr>
          <p:cNvCxnSpPr>
            <a:cxnSpLocks/>
            <a:stCxn id="63" idx="6"/>
            <a:endCxn id="72" idx="2"/>
          </p:cNvCxnSpPr>
          <p:nvPr/>
        </p:nvCxnSpPr>
        <p:spPr>
          <a:xfrm>
            <a:off x="10290436" y="3490139"/>
            <a:ext cx="535807" cy="708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2B55547-F936-1642-9AFB-0E676E4B5A3E}"/>
              </a:ext>
            </a:extLst>
          </p:cNvPr>
          <p:cNvCxnSpPr>
            <a:cxnSpLocks/>
            <a:stCxn id="67" idx="6"/>
            <a:endCxn id="72" idx="2"/>
          </p:cNvCxnSpPr>
          <p:nvPr/>
        </p:nvCxnSpPr>
        <p:spPr>
          <a:xfrm flipV="1">
            <a:off x="10291760" y="4198287"/>
            <a:ext cx="534483" cy="534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3ECAA3A8-AFBF-0049-9EDA-DBF1367167C5}"/>
              </a:ext>
            </a:extLst>
          </p:cNvPr>
          <p:cNvSpPr txBox="1"/>
          <p:nvPr/>
        </p:nvSpPr>
        <p:spPr>
          <a:xfrm>
            <a:off x="7547484" y="2156599"/>
            <a:ext cx="135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NCF Layers</a:t>
            </a:r>
            <a:endParaRPr kumimoji="1" lang="ko-Kore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53EDA03-94EB-104C-BC79-97C24F471B3B}"/>
              </a:ext>
            </a:extLst>
          </p:cNvPr>
          <p:cNvSpPr txBox="1"/>
          <p:nvPr/>
        </p:nvSpPr>
        <p:spPr>
          <a:xfrm>
            <a:off x="10497833" y="2158432"/>
            <a:ext cx="151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output Layer</a:t>
            </a:r>
            <a:endParaRPr kumimoji="1" lang="ko-Kore-KR" alt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F5866A5-7945-444B-A2FD-E698EEA80119}"/>
              </a:ext>
            </a:extLst>
          </p:cNvPr>
          <p:cNvSpPr txBox="1"/>
          <p:nvPr/>
        </p:nvSpPr>
        <p:spPr>
          <a:xfrm>
            <a:off x="332934" y="5433011"/>
            <a:ext cx="1165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u="sng" dirty="0"/>
              <a:t>입력값</a:t>
            </a:r>
            <a:endParaRPr kumimoji="1" lang="en-US" altLang="ko-Kore-KR" u="sng" dirty="0"/>
          </a:p>
          <a:p>
            <a:endParaRPr kumimoji="1" lang="en-US" altLang="ko-K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유저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아이템</a:t>
            </a:r>
            <a:endParaRPr kumimoji="1" lang="ko-Kore-KR" alt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0ED51AF-8EC3-F94B-A367-34A55AFF99DB}"/>
              </a:ext>
            </a:extLst>
          </p:cNvPr>
          <p:cNvSpPr txBox="1"/>
          <p:nvPr/>
        </p:nvSpPr>
        <p:spPr>
          <a:xfrm>
            <a:off x="2260943" y="5433011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u="sng" dirty="0"/>
              <a:t>출력값</a:t>
            </a:r>
            <a:endParaRPr kumimoji="1" lang="en-US" altLang="ko-Kore-KR" u="sng" dirty="0"/>
          </a:p>
          <a:p>
            <a:endParaRPr kumimoji="1" lang="en-US" altLang="ko-K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해당 유저</a:t>
            </a:r>
            <a:r>
              <a:rPr kumimoji="1" lang="ko-KR" altLang="en-US" dirty="0"/>
              <a:t>가 </a:t>
            </a:r>
            <a:r>
              <a:rPr kumimoji="1" lang="ko-KR" altLang="en-US" b="1" dirty="0"/>
              <a:t>아이템</a:t>
            </a:r>
            <a:r>
              <a:rPr kumimoji="1" lang="ko-KR" altLang="en-US" dirty="0"/>
              <a:t>을</a:t>
            </a:r>
            <a:br>
              <a:rPr kumimoji="1" lang="en-US" altLang="ko-KR" dirty="0"/>
            </a:br>
            <a:r>
              <a:rPr kumimoji="1" lang="ko-KR" altLang="en-US" dirty="0"/>
              <a:t>선호할 확률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8956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34" y="-145345"/>
            <a:ext cx="10515600" cy="727405"/>
          </a:xfrm>
        </p:spPr>
        <p:txBody>
          <a:bodyPr anchor="b">
            <a:normAutofit/>
          </a:bodyPr>
          <a:lstStyle/>
          <a:p>
            <a:r>
              <a:rPr kumimoji="1" lang="en-US" altLang="ko-KR" sz="2800" b="1" dirty="0"/>
              <a:t>Neural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Collaborative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Filtering</a:t>
            </a:r>
            <a:endParaRPr kumimoji="1" lang="ko-KR" altLang="en-US" sz="28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BBC27C-CD45-5840-84A6-3394C1F4B5C9}"/>
              </a:ext>
            </a:extLst>
          </p:cNvPr>
          <p:cNvSpPr txBox="1"/>
          <p:nvPr/>
        </p:nvSpPr>
        <p:spPr>
          <a:xfrm>
            <a:off x="350590" y="641934"/>
            <a:ext cx="6951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Neural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Collaborative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Filtering</a:t>
            </a:r>
            <a:r>
              <a:rPr kumimoji="1" lang="ko-KR" altLang="en-US" sz="2400" dirty="0"/>
              <a:t>의 </a:t>
            </a:r>
            <a:r>
              <a:rPr kumimoji="1" lang="ko-KR" altLang="en-US" sz="2400" dirty="0" err="1"/>
              <a:t>입력값과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출력값</a:t>
            </a:r>
            <a:endParaRPr kumimoji="1"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5FD469-2E4E-7F41-8E73-A00245AD0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9" y="2103336"/>
            <a:ext cx="5055722" cy="3183674"/>
          </a:xfrm>
          <a:prstGeom prst="rect">
            <a:avLst/>
          </a:prstGeom>
        </p:spPr>
      </p:pic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A4EEF98-B649-4640-B50D-4E2F17BFB2FF}"/>
              </a:ext>
            </a:extLst>
          </p:cNvPr>
          <p:cNvSpPr/>
          <p:nvPr/>
        </p:nvSpPr>
        <p:spPr>
          <a:xfrm>
            <a:off x="7612843" y="3044009"/>
            <a:ext cx="709714" cy="21620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6F8DF12-C81E-3A42-AA53-96A4F086F42F}"/>
              </a:ext>
            </a:extLst>
          </p:cNvPr>
          <p:cNvSpPr/>
          <p:nvPr/>
        </p:nvSpPr>
        <p:spPr>
          <a:xfrm>
            <a:off x="7658847" y="3175900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0979E-AF42-AE4C-88FA-282AF226D811}"/>
              </a:ext>
            </a:extLst>
          </p:cNvPr>
          <p:cNvSpPr txBox="1"/>
          <p:nvPr/>
        </p:nvSpPr>
        <p:spPr>
          <a:xfrm>
            <a:off x="6064819" y="1302452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ore-KR" sz="2400" dirty="0"/>
              <a:t>User</a:t>
            </a:r>
            <a:endParaRPr lang="ko-Kore-KR" sz="24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E965279-FCC0-AE46-B73B-6DA35404947A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 flipV="1">
            <a:off x="6751962" y="3484753"/>
            <a:ext cx="906885" cy="15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1859634-0075-5546-98E7-DC87504F8388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>
            <a:off x="6759709" y="2156599"/>
            <a:ext cx="899138" cy="132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C8AE65D0-1839-834E-A895-11E4FCEE7059}"/>
              </a:ext>
            </a:extLst>
          </p:cNvPr>
          <p:cNvCxnSpPr>
            <a:stCxn id="16" idx="0"/>
            <a:endCxn id="16" idx="4"/>
          </p:cNvCxnSpPr>
          <p:nvPr/>
        </p:nvCxnSpPr>
        <p:spPr>
          <a:xfrm>
            <a:off x="7967700" y="3175900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2E486E-A5D0-A048-AAD4-44B1F0E99C39}"/>
                  </a:ext>
                </a:extLst>
              </p:cNvPr>
              <p:cNvSpPr txBox="1"/>
              <p:nvPr/>
            </p:nvSpPr>
            <p:spPr>
              <a:xfrm>
                <a:off x="7713688" y="3366622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2E486E-A5D0-A048-AAD4-44B1F0E99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688" y="3366622"/>
                <a:ext cx="178847" cy="228925"/>
              </a:xfrm>
              <a:prstGeom prst="rect">
                <a:avLst/>
              </a:prstGeom>
              <a:blipFill>
                <a:blip r:embed="rId3"/>
                <a:stretch>
                  <a:fillRect l="-46667" r="-53333" b="-63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45695A-378F-3446-9619-CD3516B583F9}"/>
                  </a:ext>
                </a:extLst>
              </p:cNvPr>
              <p:cNvSpPr txBox="1"/>
              <p:nvPr/>
            </p:nvSpPr>
            <p:spPr>
              <a:xfrm>
                <a:off x="8028513" y="3366622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45695A-378F-3446-9619-CD3516B58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513" y="3366622"/>
                <a:ext cx="195823" cy="276999"/>
              </a:xfrm>
              <a:prstGeom prst="rect">
                <a:avLst/>
              </a:prstGeom>
              <a:blipFill>
                <a:blip r:embed="rId4"/>
                <a:stretch>
                  <a:fillRect l="-5882"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078D63C3-62D6-E346-83FE-359BFBBA8ABD}"/>
              </a:ext>
            </a:extLst>
          </p:cNvPr>
          <p:cNvGrpSpPr/>
          <p:nvPr/>
        </p:nvGrpSpPr>
        <p:grpSpPr>
          <a:xfrm>
            <a:off x="6096000" y="1735977"/>
            <a:ext cx="709714" cy="2162037"/>
            <a:chOff x="5456193" y="2053936"/>
            <a:chExt cx="709714" cy="2162037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D8A66890-8F6A-0F4C-B0B3-92F3AE90E77A}"/>
                </a:ext>
              </a:extLst>
            </p:cNvPr>
            <p:cNvSpPr/>
            <p:nvPr/>
          </p:nvSpPr>
          <p:spPr>
            <a:xfrm>
              <a:off x="5456193" y="2053936"/>
              <a:ext cx="709714" cy="2162037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16F96D6-D4EA-B149-A334-54BE7F4F4BA4}"/>
                </a:ext>
              </a:extLst>
            </p:cNvPr>
            <p:cNvSpPr/>
            <p:nvPr/>
          </p:nvSpPr>
          <p:spPr>
            <a:xfrm>
              <a:off x="5502197" y="2165705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6C04EEE-4955-B44D-9728-D7FD5DD554F4}"/>
                </a:ext>
              </a:extLst>
            </p:cNvPr>
            <p:cNvSpPr/>
            <p:nvPr/>
          </p:nvSpPr>
          <p:spPr>
            <a:xfrm>
              <a:off x="5494450" y="3509727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62EA6B3-704A-1740-85C4-D3F82FEFC9D4}"/>
                </a:ext>
              </a:extLst>
            </p:cNvPr>
            <p:cNvSpPr/>
            <p:nvPr/>
          </p:nvSpPr>
          <p:spPr>
            <a:xfrm>
              <a:off x="5498323" y="2837716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FADC75A-739F-5E41-80A2-46136C060253}"/>
              </a:ext>
            </a:extLst>
          </p:cNvPr>
          <p:cNvGrpSpPr/>
          <p:nvPr/>
        </p:nvGrpSpPr>
        <p:grpSpPr>
          <a:xfrm>
            <a:off x="6096000" y="4268533"/>
            <a:ext cx="709714" cy="2162037"/>
            <a:chOff x="5456193" y="2053936"/>
            <a:chExt cx="709714" cy="2162037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A69D93C2-1903-8E43-81AC-A9592BC6B45B}"/>
                </a:ext>
              </a:extLst>
            </p:cNvPr>
            <p:cNvSpPr/>
            <p:nvPr/>
          </p:nvSpPr>
          <p:spPr>
            <a:xfrm>
              <a:off x="5456193" y="2053936"/>
              <a:ext cx="709714" cy="2162037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C63D2CA-E27B-5F4E-BC2A-AA731ED4C33E}"/>
                </a:ext>
              </a:extLst>
            </p:cNvPr>
            <p:cNvSpPr/>
            <p:nvPr/>
          </p:nvSpPr>
          <p:spPr>
            <a:xfrm>
              <a:off x="5502197" y="2165705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F95D28D-A0B9-9F4E-95E7-628B3145A3DF}"/>
                </a:ext>
              </a:extLst>
            </p:cNvPr>
            <p:cNvSpPr/>
            <p:nvPr/>
          </p:nvSpPr>
          <p:spPr>
            <a:xfrm>
              <a:off x="5494450" y="3509727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842C453-2DFE-4049-97F2-E75F1F4D9D61}"/>
                </a:ext>
              </a:extLst>
            </p:cNvPr>
            <p:cNvSpPr/>
            <p:nvPr/>
          </p:nvSpPr>
          <p:spPr>
            <a:xfrm>
              <a:off x="5498323" y="2837716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C5FF24A-726E-714D-96FB-F0554F77D66D}"/>
              </a:ext>
            </a:extLst>
          </p:cNvPr>
          <p:cNvSpPr txBox="1"/>
          <p:nvPr/>
        </p:nvSpPr>
        <p:spPr>
          <a:xfrm>
            <a:off x="6065302" y="6396335"/>
            <a:ext cx="80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Item</a:t>
            </a:r>
            <a:endParaRPr lang="ko-Kore-KR" sz="2400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A1FB6DD-D8A9-ED4D-A56C-7D19DE22AA0C}"/>
              </a:ext>
            </a:extLst>
          </p:cNvPr>
          <p:cNvCxnSpPr>
            <a:cxnSpLocks/>
            <a:stCxn id="32" idx="6"/>
            <a:endCxn id="16" idx="2"/>
          </p:cNvCxnSpPr>
          <p:nvPr/>
        </p:nvCxnSpPr>
        <p:spPr>
          <a:xfrm>
            <a:off x="6755835" y="2828610"/>
            <a:ext cx="903012" cy="656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7881E8BE-F65C-FD40-9C9F-4F91AA1D70B9}"/>
              </a:ext>
            </a:extLst>
          </p:cNvPr>
          <p:cNvSpPr/>
          <p:nvPr/>
        </p:nvSpPr>
        <p:spPr>
          <a:xfrm>
            <a:off x="7660171" y="4418915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9DC67B73-3353-2141-ACB4-7441CF74B6EA}"/>
              </a:ext>
            </a:extLst>
          </p:cNvPr>
          <p:cNvCxnSpPr>
            <a:stCxn id="44" idx="0"/>
            <a:endCxn id="44" idx="4"/>
          </p:cNvCxnSpPr>
          <p:nvPr/>
        </p:nvCxnSpPr>
        <p:spPr>
          <a:xfrm>
            <a:off x="7969024" y="4418915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C90DF6-C8FD-A24D-85CE-514E21FA6B22}"/>
                  </a:ext>
                </a:extLst>
              </p:cNvPr>
              <p:cNvSpPr txBox="1"/>
              <p:nvPr/>
            </p:nvSpPr>
            <p:spPr>
              <a:xfrm>
                <a:off x="7715012" y="4609637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C90DF6-C8FD-A24D-85CE-514E21FA6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012" y="4609637"/>
                <a:ext cx="178847" cy="228925"/>
              </a:xfrm>
              <a:prstGeom prst="rect">
                <a:avLst/>
              </a:prstGeom>
              <a:blipFill>
                <a:blip r:embed="rId3"/>
                <a:stretch>
                  <a:fillRect l="-43750" r="-43750" b="-63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5A5A73E-65DE-CA4C-81C7-15164ED1D99B}"/>
                  </a:ext>
                </a:extLst>
              </p:cNvPr>
              <p:cNvSpPr txBox="1"/>
              <p:nvPr/>
            </p:nvSpPr>
            <p:spPr>
              <a:xfrm>
                <a:off x="8029837" y="4609637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5A5A73E-65DE-CA4C-81C7-15164ED1D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837" y="4609637"/>
                <a:ext cx="195823" cy="276999"/>
              </a:xfrm>
              <a:prstGeom prst="rect">
                <a:avLst/>
              </a:prstGeom>
              <a:blipFill>
                <a:blip r:embed="rId5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9A007A58-CBA6-0542-9941-D027604B6ECE}"/>
              </a:ext>
            </a:extLst>
          </p:cNvPr>
          <p:cNvSpPr/>
          <p:nvPr/>
        </p:nvSpPr>
        <p:spPr>
          <a:xfrm>
            <a:off x="8615548" y="3049395"/>
            <a:ext cx="709714" cy="21620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22ED8ED-2D2B-124B-92DB-052DDECDAB6A}"/>
              </a:ext>
            </a:extLst>
          </p:cNvPr>
          <p:cNvSpPr/>
          <p:nvPr/>
        </p:nvSpPr>
        <p:spPr>
          <a:xfrm>
            <a:off x="8661552" y="3181286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775E19BC-63CA-5D4D-99B1-1C6AB1E77C4F}"/>
              </a:ext>
            </a:extLst>
          </p:cNvPr>
          <p:cNvCxnSpPr>
            <a:stCxn id="54" idx="0"/>
            <a:endCxn id="54" idx="4"/>
          </p:cNvCxnSpPr>
          <p:nvPr/>
        </p:nvCxnSpPr>
        <p:spPr>
          <a:xfrm>
            <a:off x="8970405" y="3181286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D4FD5FA-0FFD-7E44-A421-677D8A4D2908}"/>
                  </a:ext>
                </a:extLst>
              </p:cNvPr>
              <p:cNvSpPr txBox="1"/>
              <p:nvPr/>
            </p:nvSpPr>
            <p:spPr>
              <a:xfrm>
                <a:off x="8716393" y="3372008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D4FD5FA-0FFD-7E44-A421-677D8A4D2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393" y="3372008"/>
                <a:ext cx="178847" cy="228925"/>
              </a:xfrm>
              <a:prstGeom prst="rect">
                <a:avLst/>
              </a:prstGeom>
              <a:blipFill>
                <a:blip r:embed="rId6"/>
                <a:stretch>
                  <a:fillRect l="-46667" r="-53333" b="-63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51A9551-D7EF-D94C-967F-E6E6815ACEED}"/>
                  </a:ext>
                </a:extLst>
              </p:cNvPr>
              <p:cNvSpPr txBox="1"/>
              <p:nvPr/>
            </p:nvSpPr>
            <p:spPr>
              <a:xfrm>
                <a:off x="9031218" y="3372008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51A9551-D7EF-D94C-967F-E6E6815AC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218" y="3372008"/>
                <a:ext cx="195823" cy="276999"/>
              </a:xfrm>
              <a:prstGeom prst="rect">
                <a:avLst/>
              </a:prstGeom>
              <a:blipFill>
                <a:blip r:embed="rId7"/>
                <a:stretch>
                  <a:fillRect l="-5882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2E6F5F5-6589-5945-A3CA-06AA05E747A5}"/>
              </a:ext>
            </a:extLst>
          </p:cNvPr>
          <p:cNvSpPr/>
          <p:nvPr/>
        </p:nvSpPr>
        <p:spPr>
          <a:xfrm>
            <a:off x="8662876" y="4424301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A691D150-DEEF-A24F-B77C-0D3C392D36A2}"/>
              </a:ext>
            </a:extLst>
          </p:cNvPr>
          <p:cNvCxnSpPr>
            <a:stCxn id="58" idx="0"/>
            <a:endCxn id="58" idx="4"/>
          </p:cNvCxnSpPr>
          <p:nvPr/>
        </p:nvCxnSpPr>
        <p:spPr>
          <a:xfrm>
            <a:off x="8971729" y="4424301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F47758A-669B-2A48-9252-ECF44E9B65FB}"/>
                  </a:ext>
                </a:extLst>
              </p:cNvPr>
              <p:cNvSpPr txBox="1"/>
              <p:nvPr/>
            </p:nvSpPr>
            <p:spPr>
              <a:xfrm>
                <a:off x="8717717" y="4615023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F47758A-669B-2A48-9252-ECF44E9B6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7" y="4615023"/>
                <a:ext cx="178847" cy="228925"/>
              </a:xfrm>
              <a:prstGeom prst="rect">
                <a:avLst/>
              </a:prstGeom>
              <a:blipFill>
                <a:blip r:embed="rId8"/>
                <a:stretch>
                  <a:fillRect l="-43750" r="-43750" b="-684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666B9E8-CC38-1B44-A99C-CC43454B9A68}"/>
                  </a:ext>
                </a:extLst>
              </p:cNvPr>
              <p:cNvSpPr txBox="1"/>
              <p:nvPr/>
            </p:nvSpPr>
            <p:spPr>
              <a:xfrm>
                <a:off x="9032542" y="4615023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666B9E8-CC38-1B44-A99C-CC43454B9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542" y="4615023"/>
                <a:ext cx="195823" cy="276999"/>
              </a:xfrm>
              <a:prstGeom prst="rect">
                <a:avLst/>
              </a:prstGeom>
              <a:blipFill>
                <a:blip r:embed="rId5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FE2E9A42-BF54-A445-811C-A72A955C4396}"/>
              </a:ext>
            </a:extLst>
          </p:cNvPr>
          <p:cNvSpPr/>
          <p:nvPr/>
        </p:nvSpPr>
        <p:spPr>
          <a:xfrm>
            <a:off x="9626727" y="3049395"/>
            <a:ext cx="709714" cy="21620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9B78FE4-C590-644B-BAF8-D540BF075BD3}"/>
              </a:ext>
            </a:extLst>
          </p:cNvPr>
          <p:cNvSpPr/>
          <p:nvPr/>
        </p:nvSpPr>
        <p:spPr>
          <a:xfrm>
            <a:off x="9672731" y="3181286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AE5FAB1F-3408-0A4B-BA02-914232CA3C00}"/>
              </a:ext>
            </a:extLst>
          </p:cNvPr>
          <p:cNvCxnSpPr>
            <a:stCxn id="63" idx="0"/>
            <a:endCxn id="63" idx="4"/>
          </p:cNvCxnSpPr>
          <p:nvPr/>
        </p:nvCxnSpPr>
        <p:spPr>
          <a:xfrm>
            <a:off x="9981584" y="3181286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4E44108-5ECA-AA49-8B23-632FD861C2EE}"/>
                  </a:ext>
                </a:extLst>
              </p:cNvPr>
              <p:cNvSpPr txBox="1"/>
              <p:nvPr/>
            </p:nvSpPr>
            <p:spPr>
              <a:xfrm>
                <a:off x="9727572" y="3372008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4E44108-5ECA-AA49-8B23-632FD861C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7572" y="3372008"/>
                <a:ext cx="178847" cy="228925"/>
              </a:xfrm>
              <a:prstGeom prst="rect">
                <a:avLst/>
              </a:prstGeom>
              <a:blipFill>
                <a:blip r:embed="rId9"/>
                <a:stretch>
                  <a:fillRect l="-53333" r="-53333" b="-63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B1C8391-2C19-D844-817A-C29CDC69427D}"/>
                  </a:ext>
                </a:extLst>
              </p:cNvPr>
              <p:cNvSpPr txBox="1"/>
              <p:nvPr/>
            </p:nvSpPr>
            <p:spPr>
              <a:xfrm>
                <a:off x="10042397" y="3372008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B1C8391-2C19-D844-817A-C29CDC694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397" y="3372008"/>
                <a:ext cx="195823" cy="276999"/>
              </a:xfrm>
              <a:prstGeom prst="rect">
                <a:avLst/>
              </a:prstGeom>
              <a:blipFill>
                <a:blip r:embed="rId10"/>
                <a:stretch>
                  <a:fillRect l="-6250" r="-6250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AE0BD05B-E5F3-BF48-BA22-F25F976D1FE6}"/>
              </a:ext>
            </a:extLst>
          </p:cNvPr>
          <p:cNvSpPr/>
          <p:nvPr/>
        </p:nvSpPr>
        <p:spPr>
          <a:xfrm>
            <a:off x="9674055" y="4424301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53189FCC-5A4A-4E43-949F-5CC81562B108}"/>
              </a:ext>
            </a:extLst>
          </p:cNvPr>
          <p:cNvCxnSpPr>
            <a:stCxn id="67" idx="0"/>
            <a:endCxn id="67" idx="4"/>
          </p:cNvCxnSpPr>
          <p:nvPr/>
        </p:nvCxnSpPr>
        <p:spPr>
          <a:xfrm>
            <a:off x="9982908" y="4424301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5238004-9995-B849-AB35-687EA55C5960}"/>
                  </a:ext>
                </a:extLst>
              </p:cNvPr>
              <p:cNvSpPr txBox="1"/>
              <p:nvPr/>
            </p:nvSpPr>
            <p:spPr>
              <a:xfrm>
                <a:off x="9728896" y="4615023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5238004-9995-B849-AB35-687EA55C5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896" y="4615023"/>
                <a:ext cx="178847" cy="228925"/>
              </a:xfrm>
              <a:prstGeom prst="rect">
                <a:avLst/>
              </a:prstGeom>
              <a:blipFill>
                <a:blip r:embed="rId11"/>
                <a:stretch>
                  <a:fillRect l="-53333" r="-53333" b="-684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413D47-FC57-284A-AEA4-5912AF290913}"/>
                  </a:ext>
                </a:extLst>
              </p:cNvPr>
              <p:cNvSpPr txBox="1"/>
              <p:nvPr/>
            </p:nvSpPr>
            <p:spPr>
              <a:xfrm>
                <a:off x="10043721" y="4615023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413D47-FC57-284A-AEA4-5912AF290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721" y="4615023"/>
                <a:ext cx="195823" cy="276999"/>
              </a:xfrm>
              <a:prstGeom prst="rect">
                <a:avLst/>
              </a:prstGeom>
              <a:blipFill>
                <a:blip r:embed="rId12"/>
                <a:stretch>
                  <a:fillRect l="-6250" r="-62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A6985140-B07A-624D-A01D-63033BF1073E}"/>
              </a:ext>
            </a:extLst>
          </p:cNvPr>
          <p:cNvSpPr/>
          <p:nvPr/>
        </p:nvSpPr>
        <p:spPr>
          <a:xfrm>
            <a:off x="10780239" y="3757544"/>
            <a:ext cx="709714" cy="85209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31EB606-614F-5B48-B734-70D5F2429DC0}"/>
              </a:ext>
            </a:extLst>
          </p:cNvPr>
          <p:cNvSpPr/>
          <p:nvPr/>
        </p:nvSpPr>
        <p:spPr>
          <a:xfrm>
            <a:off x="10826243" y="3889434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42110C9-FD7D-D646-9658-EF0261F2528D}"/>
              </a:ext>
            </a:extLst>
          </p:cNvPr>
          <p:cNvCxnSpPr>
            <a:stCxn id="72" idx="0"/>
            <a:endCxn id="72" idx="4"/>
          </p:cNvCxnSpPr>
          <p:nvPr/>
        </p:nvCxnSpPr>
        <p:spPr>
          <a:xfrm>
            <a:off x="11135096" y="3889434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7A93C87-49C7-AF46-BC53-34511ECED757}"/>
                  </a:ext>
                </a:extLst>
              </p:cNvPr>
              <p:cNvSpPr txBox="1"/>
              <p:nvPr/>
            </p:nvSpPr>
            <p:spPr>
              <a:xfrm>
                <a:off x="10881084" y="4080156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7A93C87-49C7-AF46-BC53-34511ECED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084" y="4080156"/>
                <a:ext cx="178847" cy="228925"/>
              </a:xfrm>
              <a:prstGeom prst="rect">
                <a:avLst/>
              </a:prstGeom>
              <a:blipFill>
                <a:blip r:embed="rId13"/>
                <a:stretch>
                  <a:fillRect l="-53333" r="-46667" b="-63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BED075B-5F14-164B-97E0-2BFB46EC0D2A}"/>
                  </a:ext>
                </a:extLst>
              </p:cNvPr>
              <p:cNvSpPr txBox="1"/>
              <p:nvPr/>
            </p:nvSpPr>
            <p:spPr>
              <a:xfrm>
                <a:off x="11195909" y="4080156"/>
                <a:ext cx="222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BED075B-5F14-164B-97E0-2BFB46EC0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5909" y="4080156"/>
                <a:ext cx="222048" cy="276999"/>
              </a:xfrm>
              <a:prstGeom prst="rect">
                <a:avLst/>
              </a:prstGeom>
              <a:blipFill>
                <a:blip r:embed="rId14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8EF2C85-9B29-8443-8002-5C968CB3FB69}"/>
              </a:ext>
            </a:extLst>
          </p:cNvPr>
          <p:cNvCxnSpPr>
            <a:cxnSpLocks/>
            <a:stCxn id="36" idx="6"/>
            <a:endCxn id="16" idx="2"/>
          </p:cNvCxnSpPr>
          <p:nvPr/>
        </p:nvCxnSpPr>
        <p:spPr>
          <a:xfrm flipV="1">
            <a:off x="6759709" y="3484753"/>
            <a:ext cx="899138" cy="1204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6D2E216-43AA-FE40-BCE5-FF19AC745F19}"/>
              </a:ext>
            </a:extLst>
          </p:cNvPr>
          <p:cNvCxnSpPr>
            <a:cxnSpLocks/>
            <a:stCxn id="38" idx="6"/>
            <a:endCxn id="16" idx="2"/>
          </p:cNvCxnSpPr>
          <p:nvPr/>
        </p:nvCxnSpPr>
        <p:spPr>
          <a:xfrm flipV="1">
            <a:off x="6755835" y="3484753"/>
            <a:ext cx="903012" cy="187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2F6AF99-0010-AF4B-B05D-D76E1F4C6E0C}"/>
              </a:ext>
            </a:extLst>
          </p:cNvPr>
          <p:cNvCxnSpPr>
            <a:cxnSpLocks/>
            <a:stCxn id="37" idx="6"/>
          </p:cNvCxnSpPr>
          <p:nvPr/>
        </p:nvCxnSpPr>
        <p:spPr>
          <a:xfrm flipV="1">
            <a:off x="6751962" y="3518297"/>
            <a:ext cx="880894" cy="2514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24E4148-9DB9-0244-947C-4605A9C489FE}"/>
              </a:ext>
            </a:extLst>
          </p:cNvPr>
          <p:cNvCxnSpPr>
            <a:cxnSpLocks/>
            <a:stCxn id="14" idx="6"/>
            <a:endCxn id="44" idx="2"/>
          </p:cNvCxnSpPr>
          <p:nvPr/>
        </p:nvCxnSpPr>
        <p:spPr>
          <a:xfrm>
            <a:off x="6759709" y="2156599"/>
            <a:ext cx="900462" cy="2571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B145646F-0115-5741-9A29-B52B9D5404EB}"/>
              </a:ext>
            </a:extLst>
          </p:cNvPr>
          <p:cNvCxnSpPr>
            <a:cxnSpLocks/>
            <a:stCxn id="32" idx="6"/>
            <a:endCxn id="44" idx="2"/>
          </p:cNvCxnSpPr>
          <p:nvPr/>
        </p:nvCxnSpPr>
        <p:spPr>
          <a:xfrm>
            <a:off x="6755835" y="2828610"/>
            <a:ext cx="904336" cy="1899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3C5AFD0-BA0B-594E-B1FD-3D4130C0D1A1}"/>
              </a:ext>
            </a:extLst>
          </p:cNvPr>
          <p:cNvCxnSpPr>
            <a:cxnSpLocks/>
            <a:stCxn id="19" idx="6"/>
            <a:endCxn id="44" idx="2"/>
          </p:cNvCxnSpPr>
          <p:nvPr/>
        </p:nvCxnSpPr>
        <p:spPr>
          <a:xfrm>
            <a:off x="6751962" y="3500621"/>
            <a:ext cx="908209" cy="1227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F520410-7E32-494B-84C5-B2DD00A0AAE9}"/>
              </a:ext>
            </a:extLst>
          </p:cNvPr>
          <p:cNvCxnSpPr>
            <a:cxnSpLocks/>
            <a:stCxn id="36" idx="6"/>
            <a:endCxn id="44" idx="2"/>
          </p:cNvCxnSpPr>
          <p:nvPr/>
        </p:nvCxnSpPr>
        <p:spPr>
          <a:xfrm>
            <a:off x="6759709" y="4689155"/>
            <a:ext cx="900462" cy="3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8F2AB38-4AA4-4249-88B4-C9CB9F7A33B5}"/>
              </a:ext>
            </a:extLst>
          </p:cNvPr>
          <p:cNvCxnSpPr>
            <a:cxnSpLocks/>
            <a:stCxn id="38" idx="6"/>
            <a:endCxn id="44" idx="2"/>
          </p:cNvCxnSpPr>
          <p:nvPr/>
        </p:nvCxnSpPr>
        <p:spPr>
          <a:xfrm flipV="1">
            <a:off x="6755835" y="4727768"/>
            <a:ext cx="904336" cy="633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33CDE6E0-3AC8-7247-BEA4-E31D7943579B}"/>
              </a:ext>
            </a:extLst>
          </p:cNvPr>
          <p:cNvCxnSpPr>
            <a:cxnSpLocks/>
            <a:stCxn id="37" idx="6"/>
            <a:endCxn id="44" idx="2"/>
          </p:cNvCxnSpPr>
          <p:nvPr/>
        </p:nvCxnSpPr>
        <p:spPr>
          <a:xfrm flipV="1">
            <a:off x="6751962" y="4727768"/>
            <a:ext cx="908209" cy="130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8BFADC49-072E-0C45-80DB-FE6544E20B91}"/>
              </a:ext>
            </a:extLst>
          </p:cNvPr>
          <p:cNvCxnSpPr>
            <a:cxnSpLocks/>
            <a:stCxn id="16" idx="6"/>
            <a:endCxn id="58" idx="2"/>
          </p:cNvCxnSpPr>
          <p:nvPr/>
        </p:nvCxnSpPr>
        <p:spPr>
          <a:xfrm>
            <a:off x="8276552" y="3484753"/>
            <a:ext cx="386324" cy="1248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0E4B7C0-30B3-2744-91F7-A5A9292DFD4C}"/>
              </a:ext>
            </a:extLst>
          </p:cNvPr>
          <p:cNvCxnSpPr>
            <a:cxnSpLocks/>
            <a:stCxn id="44" idx="6"/>
            <a:endCxn id="58" idx="2"/>
          </p:cNvCxnSpPr>
          <p:nvPr/>
        </p:nvCxnSpPr>
        <p:spPr>
          <a:xfrm>
            <a:off x="8277876" y="4727768"/>
            <a:ext cx="385000" cy="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F6EB5EA-F5AD-5348-910F-02C8A2E2D87E}"/>
              </a:ext>
            </a:extLst>
          </p:cNvPr>
          <p:cNvCxnSpPr>
            <a:cxnSpLocks/>
            <a:stCxn id="16" idx="6"/>
            <a:endCxn id="54" idx="2"/>
          </p:cNvCxnSpPr>
          <p:nvPr/>
        </p:nvCxnSpPr>
        <p:spPr>
          <a:xfrm>
            <a:off x="8276552" y="3484753"/>
            <a:ext cx="385000" cy="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429263C3-6664-AD40-A564-DB048178F780}"/>
              </a:ext>
            </a:extLst>
          </p:cNvPr>
          <p:cNvCxnSpPr>
            <a:cxnSpLocks/>
            <a:stCxn id="44" idx="6"/>
            <a:endCxn id="54" idx="2"/>
          </p:cNvCxnSpPr>
          <p:nvPr/>
        </p:nvCxnSpPr>
        <p:spPr>
          <a:xfrm flipV="1">
            <a:off x="8277876" y="3490139"/>
            <a:ext cx="383676" cy="123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496E6EF3-9E79-EE41-97E8-068A05FC4308}"/>
              </a:ext>
            </a:extLst>
          </p:cNvPr>
          <p:cNvCxnSpPr>
            <a:cxnSpLocks/>
            <a:stCxn id="54" idx="6"/>
            <a:endCxn id="63" idx="2"/>
          </p:cNvCxnSpPr>
          <p:nvPr/>
        </p:nvCxnSpPr>
        <p:spPr>
          <a:xfrm>
            <a:off x="9279257" y="3490139"/>
            <a:ext cx="393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2DE1601-DF45-D342-94A2-5DD0A38D6327}"/>
              </a:ext>
            </a:extLst>
          </p:cNvPr>
          <p:cNvCxnSpPr>
            <a:cxnSpLocks/>
            <a:stCxn id="54" idx="6"/>
            <a:endCxn id="67" idx="2"/>
          </p:cNvCxnSpPr>
          <p:nvPr/>
        </p:nvCxnSpPr>
        <p:spPr>
          <a:xfrm>
            <a:off x="9279257" y="3490139"/>
            <a:ext cx="394798" cy="124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4238C29-C7D7-5A4F-9BF5-265E405789E1}"/>
              </a:ext>
            </a:extLst>
          </p:cNvPr>
          <p:cNvCxnSpPr>
            <a:cxnSpLocks/>
            <a:stCxn id="58" idx="6"/>
            <a:endCxn id="63" idx="2"/>
          </p:cNvCxnSpPr>
          <p:nvPr/>
        </p:nvCxnSpPr>
        <p:spPr>
          <a:xfrm flipV="1">
            <a:off x="9280581" y="3490139"/>
            <a:ext cx="392150" cy="124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17D6031F-27D1-6447-996E-22F7971E81BE}"/>
              </a:ext>
            </a:extLst>
          </p:cNvPr>
          <p:cNvCxnSpPr>
            <a:cxnSpLocks/>
            <a:stCxn id="58" idx="6"/>
            <a:endCxn id="67" idx="2"/>
          </p:cNvCxnSpPr>
          <p:nvPr/>
        </p:nvCxnSpPr>
        <p:spPr>
          <a:xfrm>
            <a:off x="9280581" y="4733154"/>
            <a:ext cx="393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2ED971E8-84DA-A148-87B6-B502825A2547}"/>
              </a:ext>
            </a:extLst>
          </p:cNvPr>
          <p:cNvCxnSpPr>
            <a:cxnSpLocks/>
            <a:stCxn id="63" idx="6"/>
            <a:endCxn id="72" idx="2"/>
          </p:cNvCxnSpPr>
          <p:nvPr/>
        </p:nvCxnSpPr>
        <p:spPr>
          <a:xfrm>
            <a:off x="10290436" y="3490139"/>
            <a:ext cx="535807" cy="708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2B55547-F936-1642-9AFB-0E676E4B5A3E}"/>
              </a:ext>
            </a:extLst>
          </p:cNvPr>
          <p:cNvCxnSpPr>
            <a:cxnSpLocks/>
            <a:stCxn id="67" idx="6"/>
            <a:endCxn id="72" idx="2"/>
          </p:cNvCxnSpPr>
          <p:nvPr/>
        </p:nvCxnSpPr>
        <p:spPr>
          <a:xfrm flipV="1">
            <a:off x="10291760" y="4198287"/>
            <a:ext cx="534483" cy="534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3ECAA3A8-AFBF-0049-9EDA-DBF1367167C5}"/>
              </a:ext>
            </a:extLst>
          </p:cNvPr>
          <p:cNvSpPr txBox="1"/>
          <p:nvPr/>
        </p:nvSpPr>
        <p:spPr>
          <a:xfrm>
            <a:off x="7547484" y="2156599"/>
            <a:ext cx="135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NCF Layers</a:t>
            </a:r>
            <a:endParaRPr kumimoji="1" lang="ko-Kore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53EDA03-94EB-104C-BC79-97C24F471B3B}"/>
              </a:ext>
            </a:extLst>
          </p:cNvPr>
          <p:cNvSpPr txBox="1"/>
          <p:nvPr/>
        </p:nvSpPr>
        <p:spPr>
          <a:xfrm>
            <a:off x="10497833" y="2158432"/>
            <a:ext cx="151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output Layer</a:t>
            </a:r>
            <a:endParaRPr kumimoji="1" lang="ko-Kore-KR" alt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F5866A5-7945-444B-A2FD-E698EEA80119}"/>
              </a:ext>
            </a:extLst>
          </p:cNvPr>
          <p:cNvSpPr txBox="1"/>
          <p:nvPr/>
        </p:nvSpPr>
        <p:spPr>
          <a:xfrm>
            <a:off x="332934" y="5433011"/>
            <a:ext cx="1165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u="sng" dirty="0"/>
              <a:t>입력값</a:t>
            </a:r>
            <a:endParaRPr kumimoji="1" lang="en-US" altLang="ko-Kore-KR" u="sng" dirty="0"/>
          </a:p>
          <a:p>
            <a:endParaRPr kumimoji="1" lang="en-US" altLang="ko-K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유저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아이템</a:t>
            </a:r>
            <a:endParaRPr kumimoji="1" lang="ko-Kore-KR" alt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0ED51AF-8EC3-F94B-A367-34A55AFF99DB}"/>
              </a:ext>
            </a:extLst>
          </p:cNvPr>
          <p:cNvSpPr txBox="1"/>
          <p:nvPr/>
        </p:nvSpPr>
        <p:spPr>
          <a:xfrm>
            <a:off x="2260943" y="5433011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u="sng" dirty="0"/>
              <a:t>출력값</a:t>
            </a:r>
            <a:endParaRPr kumimoji="1" lang="en-US" altLang="ko-Kore-KR" u="sng" dirty="0"/>
          </a:p>
          <a:p>
            <a:endParaRPr kumimoji="1" lang="en-US" altLang="ko-K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해당 유저</a:t>
            </a:r>
            <a:r>
              <a:rPr kumimoji="1" lang="ko-KR" altLang="en-US" dirty="0"/>
              <a:t>가 </a:t>
            </a:r>
            <a:r>
              <a:rPr kumimoji="1" lang="ko-KR" altLang="en-US" b="1" dirty="0"/>
              <a:t>아이템</a:t>
            </a:r>
            <a:r>
              <a:rPr kumimoji="1" lang="ko-KR" altLang="en-US" dirty="0"/>
              <a:t>을</a:t>
            </a:r>
            <a:br>
              <a:rPr kumimoji="1" lang="en-US" altLang="ko-KR" dirty="0"/>
            </a:br>
            <a:r>
              <a:rPr kumimoji="1" lang="ko-KR" altLang="en-US" dirty="0"/>
              <a:t>선호할 확률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139301-728C-E144-9384-F26B1864FE9B}"/>
              </a:ext>
            </a:extLst>
          </p:cNvPr>
          <p:cNvSpPr/>
          <p:nvPr/>
        </p:nvSpPr>
        <p:spPr>
          <a:xfrm>
            <a:off x="5107171" y="5141708"/>
            <a:ext cx="6992680" cy="14968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B26BE-123B-3945-A677-5C439D0F1B75}"/>
              </a:ext>
            </a:extLst>
          </p:cNvPr>
          <p:cNvSpPr txBox="1"/>
          <p:nvPr/>
        </p:nvSpPr>
        <p:spPr>
          <a:xfrm>
            <a:off x="5107171" y="5244357"/>
            <a:ext cx="5984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해당</a:t>
            </a:r>
            <a:r>
              <a:rPr kumimoji="1" lang="ko-KR" altLang="en-US" dirty="0"/>
              <a:t> 유저가 아이템을 선호할 확률을 학습하기 위해서는</a:t>
            </a:r>
            <a:endParaRPr kumimoji="1" lang="ko-Kore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EB29517-98C7-CA44-8A4E-6C3ED0DC50C6}"/>
              </a:ext>
            </a:extLst>
          </p:cNvPr>
          <p:cNvSpPr txBox="1"/>
          <p:nvPr/>
        </p:nvSpPr>
        <p:spPr>
          <a:xfrm>
            <a:off x="5507758" y="5608785"/>
            <a:ext cx="523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해당</a:t>
            </a:r>
            <a:r>
              <a:rPr kumimoji="1" lang="ko-KR" altLang="en-US" dirty="0"/>
              <a:t> 유저가 아이템을 선호한 케이스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해당 유저가 아이템을 선호하지 않은 케이스</a:t>
            </a:r>
            <a:endParaRPr kumimoji="1" lang="ko-Kore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A7A2C3-FFF5-5C46-BCA4-648CDB3D3C09}"/>
              </a:ext>
            </a:extLst>
          </p:cNvPr>
          <p:cNvSpPr txBox="1"/>
          <p:nvPr/>
        </p:nvSpPr>
        <p:spPr>
          <a:xfrm>
            <a:off x="5111084" y="6269210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둘 다 필요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96729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34" y="-145345"/>
            <a:ext cx="10515600" cy="727405"/>
          </a:xfrm>
        </p:spPr>
        <p:txBody>
          <a:bodyPr anchor="b">
            <a:normAutofit/>
          </a:bodyPr>
          <a:lstStyle/>
          <a:p>
            <a:r>
              <a:rPr kumimoji="1" lang="en-US" altLang="ko-KR" sz="2800" b="1" dirty="0"/>
              <a:t>Neural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Collaborative</a:t>
            </a:r>
            <a:r>
              <a:rPr kumimoji="1" lang="ko-KR" altLang="en-US" sz="2800" b="1" dirty="0"/>
              <a:t> </a:t>
            </a:r>
            <a:r>
              <a:rPr kumimoji="1" lang="en-US" altLang="ko-KR" sz="2800" b="1" dirty="0"/>
              <a:t>Filtering</a:t>
            </a:r>
            <a:endParaRPr kumimoji="1" lang="ko-KR" altLang="en-US" sz="28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BBC27C-CD45-5840-84A6-3394C1F4B5C9}"/>
              </a:ext>
            </a:extLst>
          </p:cNvPr>
          <p:cNvSpPr txBox="1"/>
          <p:nvPr/>
        </p:nvSpPr>
        <p:spPr>
          <a:xfrm>
            <a:off x="350590" y="641934"/>
            <a:ext cx="6951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Neural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Collaborative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Filtering</a:t>
            </a:r>
            <a:r>
              <a:rPr kumimoji="1" lang="ko-KR" altLang="en-US" sz="2400" dirty="0"/>
              <a:t>의 </a:t>
            </a:r>
            <a:r>
              <a:rPr kumimoji="1" lang="ko-KR" altLang="en-US" sz="2400" dirty="0" err="1"/>
              <a:t>입력값과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출력값</a:t>
            </a:r>
            <a:endParaRPr kumimoji="1"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5FD469-2E4E-7F41-8E73-A00245AD0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9" y="2103336"/>
            <a:ext cx="5055722" cy="3183674"/>
          </a:xfrm>
          <a:prstGeom prst="rect">
            <a:avLst/>
          </a:prstGeom>
        </p:spPr>
      </p:pic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A4EEF98-B649-4640-B50D-4E2F17BFB2FF}"/>
              </a:ext>
            </a:extLst>
          </p:cNvPr>
          <p:cNvSpPr/>
          <p:nvPr/>
        </p:nvSpPr>
        <p:spPr>
          <a:xfrm>
            <a:off x="7612843" y="3044009"/>
            <a:ext cx="709714" cy="21620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6F8DF12-C81E-3A42-AA53-96A4F086F42F}"/>
              </a:ext>
            </a:extLst>
          </p:cNvPr>
          <p:cNvSpPr/>
          <p:nvPr/>
        </p:nvSpPr>
        <p:spPr>
          <a:xfrm>
            <a:off x="7658847" y="3175900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0979E-AF42-AE4C-88FA-282AF226D811}"/>
              </a:ext>
            </a:extLst>
          </p:cNvPr>
          <p:cNvSpPr txBox="1"/>
          <p:nvPr/>
        </p:nvSpPr>
        <p:spPr>
          <a:xfrm>
            <a:off x="6064819" y="1302452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ore-KR" sz="2400" dirty="0"/>
              <a:t>User</a:t>
            </a:r>
            <a:endParaRPr lang="ko-Kore-KR" sz="24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E965279-FCC0-AE46-B73B-6DA35404947A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 flipV="1">
            <a:off x="6751962" y="3484753"/>
            <a:ext cx="906885" cy="15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1859634-0075-5546-98E7-DC87504F8388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>
            <a:off x="6759709" y="2156599"/>
            <a:ext cx="899138" cy="132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C8AE65D0-1839-834E-A895-11E4FCEE7059}"/>
              </a:ext>
            </a:extLst>
          </p:cNvPr>
          <p:cNvCxnSpPr>
            <a:stCxn id="16" idx="0"/>
            <a:endCxn id="16" idx="4"/>
          </p:cNvCxnSpPr>
          <p:nvPr/>
        </p:nvCxnSpPr>
        <p:spPr>
          <a:xfrm>
            <a:off x="7967700" y="3175900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2E486E-A5D0-A048-AAD4-44B1F0E99C39}"/>
                  </a:ext>
                </a:extLst>
              </p:cNvPr>
              <p:cNvSpPr txBox="1"/>
              <p:nvPr/>
            </p:nvSpPr>
            <p:spPr>
              <a:xfrm>
                <a:off x="7713688" y="3366622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42E486E-A5D0-A048-AAD4-44B1F0E99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688" y="3366622"/>
                <a:ext cx="178847" cy="228925"/>
              </a:xfrm>
              <a:prstGeom prst="rect">
                <a:avLst/>
              </a:prstGeom>
              <a:blipFill>
                <a:blip r:embed="rId3"/>
                <a:stretch>
                  <a:fillRect l="-46667" r="-53333" b="-63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45695A-378F-3446-9619-CD3516B583F9}"/>
                  </a:ext>
                </a:extLst>
              </p:cNvPr>
              <p:cNvSpPr txBox="1"/>
              <p:nvPr/>
            </p:nvSpPr>
            <p:spPr>
              <a:xfrm>
                <a:off x="8028513" y="3366622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45695A-378F-3446-9619-CD3516B58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513" y="3366622"/>
                <a:ext cx="195823" cy="276999"/>
              </a:xfrm>
              <a:prstGeom prst="rect">
                <a:avLst/>
              </a:prstGeom>
              <a:blipFill>
                <a:blip r:embed="rId4"/>
                <a:stretch>
                  <a:fillRect l="-5882" b="-434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>
            <a:extLst>
              <a:ext uri="{FF2B5EF4-FFF2-40B4-BE49-F238E27FC236}">
                <a16:creationId xmlns:a16="http://schemas.microsoft.com/office/drawing/2014/main" id="{078D63C3-62D6-E346-83FE-359BFBBA8ABD}"/>
              </a:ext>
            </a:extLst>
          </p:cNvPr>
          <p:cNvGrpSpPr/>
          <p:nvPr/>
        </p:nvGrpSpPr>
        <p:grpSpPr>
          <a:xfrm>
            <a:off x="6096000" y="1735977"/>
            <a:ext cx="709714" cy="2162037"/>
            <a:chOff x="5456193" y="2053936"/>
            <a:chExt cx="709714" cy="2162037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D8A66890-8F6A-0F4C-B0B3-92F3AE90E77A}"/>
                </a:ext>
              </a:extLst>
            </p:cNvPr>
            <p:cNvSpPr/>
            <p:nvPr/>
          </p:nvSpPr>
          <p:spPr>
            <a:xfrm>
              <a:off x="5456193" y="2053936"/>
              <a:ext cx="709714" cy="2162037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16F96D6-D4EA-B149-A334-54BE7F4F4BA4}"/>
                </a:ext>
              </a:extLst>
            </p:cNvPr>
            <p:cNvSpPr/>
            <p:nvPr/>
          </p:nvSpPr>
          <p:spPr>
            <a:xfrm>
              <a:off x="5502197" y="2165705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6C04EEE-4955-B44D-9728-D7FD5DD554F4}"/>
                </a:ext>
              </a:extLst>
            </p:cNvPr>
            <p:cNvSpPr/>
            <p:nvPr/>
          </p:nvSpPr>
          <p:spPr>
            <a:xfrm>
              <a:off x="5494450" y="3509727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62EA6B3-704A-1740-85C4-D3F82FEFC9D4}"/>
                </a:ext>
              </a:extLst>
            </p:cNvPr>
            <p:cNvSpPr/>
            <p:nvPr/>
          </p:nvSpPr>
          <p:spPr>
            <a:xfrm>
              <a:off x="5498323" y="2837716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FADC75A-739F-5E41-80A2-46136C060253}"/>
              </a:ext>
            </a:extLst>
          </p:cNvPr>
          <p:cNvGrpSpPr/>
          <p:nvPr/>
        </p:nvGrpSpPr>
        <p:grpSpPr>
          <a:xfrm>
            <a:off x="6096000" y="4268533"/>
            <a:ext cx="709714" cy="2162037"/>
            <a:chOff x="5456193" y="2053936"/>
            <a:chExt cx="709714" cy="2162037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A69D93C2-1903-8E43-81AC-A9592BC6B45B}"/>
                </a:ext>
              </a:extLst>
            </p:cNvPr>
            <p:cNvSpPr/>
            <p:nvPr/>
          </p:nvSpPr>
          <p:spPr>
            <a:xfrm>
              <a:off x="5456193" y="2053936"/>
              <a:ext cx="709714" cy="2162037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C63D2CA-E27B-5F4E-BC2A-AA731ED4C33E}"/>
                </a:ext>
              </a:extLst>
            </p:cNvPr>
            <p:cNvSpPr/>
            <p:nvPr/>
          </p:nvSpPr>
          <p:spPr>
            <a:xfrm>
              <a:off x="5502197" y="2165705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F95D28D-A0B9-9F4E-95E7-628B3145A3DF}"/>
                </a:ext>
              </a:extLst>
            </p:cNvPr>
            <p:cNvSpPr/>
            <p:nvPr/>
          </p:nvSpPr>
          <p:spPr>
            <a:xfrm>
              <a:off x="5494450" y="3509727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5842C453-2DFE-4049-97F2-E75F1F4D9D61}"/>
                </a:ext>
              </a:extLst>
            </p:cNvPr>
            <p:cNvSpPr/>
            <p:nvPr/>
          </p:nvSpPr>
          <p:spPr>
            <a:xfrm>
              <a:off x="5498323" y="2837716"/>
              <a:ext cx="617705" cy="617705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C5FF24A-726E-714D-96FB-F0554F77D66D}"/>
              </a:ext>
            </a:extLst>
          </p:cNvPr>
          <p:cNvSpPr txBox="1"/>
          <p:nvPr/>
        </p:nvSpPr>
        <p:spPr>
          <a:xfrm>
            <a:off x="6065302" y="6396335"/>
            <a:ext cx="80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Item</a:t>
            </a:r>
            <a:endParaRPr lang="ko-Kore-KR" sz="2400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A1FB6DD-D8A9-ED4D-A56C-7D19DE22AA0C}"/>
              </a:ext>
            </a:extLst>
          </p:cNvPr>
          <p:cNvCxnSpPr>
            <a:cxnSpLocks/>
            <a:stCxn id="32" idx="6"/>
            <a:endCxn id="16" idx="2"/>
          </p:cNvCxnSpPr>
          <p:nvPr/>
        </p:nvCxnSpPr>
        <p:spPr>
          <a:xfrm>
            <a:off x="6755835" y="2828610"/>
            <a:ext cx="903012" cy="656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7881E8BE-F65C-FD40-9C9F-4F91AA1D70B9}"/>
              </a:ext>
            </a:extLst>
          </p:cNvPr>
          <p:cNvSpPr/>
          <p:nvPr/>
        </p:nvSpPr>
        <p:spPr>
          <a:xfrm>
            <a:off x="7660171" y="4418915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9DC67B73-3353-2141-ACB4-7441CF74B6EA}"/>
              </a:ext>
            </a:extLst>
          </p:cNvPr>
          <p:cNvCxnSpPr>
            <a:stCxn id="44" idx="0"/>
            <a:endCxn id="44" idx="4"/>
          </p:cNvCxnSpPr>
          <p:nvPr/>
        </p:nvCxnSpPr>
        <p:spPr>
          <a:xfrm>
            <a:off x="7969024" y="4418915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C90DF6-C8FD-A24D-85CE-514E21FA6B22}"/>
                  </a:ext>
                </a:extLst>
              </p:cNvPr>
              <p:cNvSpPr txBox="1"/>
              <p:nvPr/>
            </p:nvSpPr>
            <p:spPr>
              <a:xfrm>
                <a:off x="7715012" y="4609637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C90DF6-C8FD-A24D-85CE-514E21FA6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012" y="4609637"/>
                <a:ext cx="178847" cy="228925"/>
              </a:xfrm>
              <a:prstGeom prst="rect">
                <a:avLst/>
              </a:prstGeom>
              <a:blipFill>
                <a:blip r:embed="rId3"/>
                <a:stretch>
                  <a:fillRect l="-43750" r="-43750" b="-63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5A5A73E-65DE-CA4C-81C7-15164ED1D99B}"/>
                  </a:ext>
                </a:extLst>
              </p:cNvPr>
              <p:cNvSpPr txBox="1"/>
              <p:nvPr/>
            </p:nvSpPr>
            <p:spPr>
              <a:xfrm>
                <a:off x="8029837" y="4609637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5A5A73E-65DE-CA4C-81C7-15164ED1D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837" y="4609637"/>
                <a:ext cx="195823" cy="276999"/>
              </a:xfrm>
              <a:prstGeom prst="rect">
                <a:avLst/>
              </a:prstGeom>
              <a:blipFill>
                <a:blip r:embed="rId5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9A007A58-CBA6-0542-9941-D027604B6ECE}"/>
              </a:ext>
            </a:extLst>
          </p:cNvPr>
          <p:cNvSpPr/>
          <p:nvPr/>
        </p:nvSpPr>
        <p:spPr>
          <a:xfrm>
            <a:off x="8615548" y="3049395"/>
            <a:ext cx="709714" cy="21620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22ED8ED-2D2B-124B-92DB-052DDECDAB6A}"/>
              </a:ext>
            </a:extLst>
          </p:cNvPr>
          <p:cNvSpPr/>
          <p:nvPr/>
        </p:nvSpPr>
        <p:spPr>
          <a:xfrm>
            <a:off x="8661552" y="3181286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775E19BC-63CA-5D4D-99B1-1C6AB1E77C4F}"/>
              </a:ext>
            </a:extLst>
          </p:cNvPr>
          <p:cNvCxnSpPr>
            <a:stCxn id="54" idx="0"/>
            <a:endCxn id="54" idx="4"/>
          </p:cNvCxnSpPr>
          <p:nvPr/>
        </p:nvCxnSpPr>
        <p:spPr>
          <a:xfrm>
            <a:off x="8970405" y="3181286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D4FD5FA-0FFD-7E44-A421-677D8A4D2908}"/>
                  </a:ext>
                </a:extLst>
              </p:cNvPr>
              <p:cNvSpPr txBox="1"/>
              <p:nvPr/>
            </p:nvSpPr>
            <p:spPr>
              <a:xfrm>
                <a:off x="8716393" y="3372008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D4FD5FA-0FFD-7E44-A421-677D8A4D2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393" y="3372008"/>
                <a:ext cx="178847" cy="228925"/>
              </a:xfrm>
              <a:prstGeom prst="rect">
                <a:avLst/>
              </a:prstGeom>
              <a:blipFill>
                <a:blip r:embed="rId6"/>
                <a:stretch>
                  <a:fillRect l="-46667" r="-53333" b="-63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51A9551-D7EF-D94C-967F-E6E6815ACEED}"/>
                  </a:ext>
                </a:extLst>
              </p:cNvPr>
              <p:cNvSpPr txBox="1"/>
              <p:nvPr/>
            </p:nvSpPr>
            <p:spPr>
              <a:xfrm>
                <a:off x="9031218" y="3372008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51A9551-D7EF-D94C-967F-E6E6815AC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218" y="3372008"/>
                <a:ext cx="195823" cy="276999"/>
              </a:xfrm>
              <a:prstGeom prst="rect">
                <a:avLst/>
              </a:prstGeom>
              <a:blipFill>
                <a:blip r:embed="rId7"/>
                <a:stretch>
                  <a:fillRect l="-5882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타원 57">
            <a:extLst>
              <a:ext uri="{FF2B5EF4-FFF2-40B4-BE49-F238E27FC236}">
                <a16:creationId xmlns:a16="http://schemas.microsoft.com/office/drawing/2014/main" id="{F2E6F5F5-6589-5945-A3CA-06AA05E747A5}"/>
              </a:ext>
            </a:extLst>
          </p:cNvPr>
          <p:cNvSpPr/>
          <p:nvPr/>
        </p:nvSpPr>
        <p:spPr>
          <a:xfrm>
            <a:off x="8662876" y="4424301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A691D150-DEEF-A24F-B77C-0D3C392D36A2}"/>
              </a:ext>
            </a:extLst>
          </p:cNvPr>
          <p:cNvCxnSpPr>
            <a:stCxn id="58" idx="0"/>
            <a:endCxn id="58" idx="4"/>
          </p:cNvCxnSpPr>
          <p:nvPr/>
        </p:nvCxnSpPr>
        <p:spPr>
          <a:xfrm>
            <a:off x="8971729" y="4424301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F47758A-669B-2A48-9252-ECF44E9B65FB}"/>
                  </a:ext>
                </a:extLst>
              </p:cNvPr>
              <p:cNvSpPr txBox="1"/>
              <p:nvPr/>
            </p:nvSpPr>
            <p:spPr>
              <a:xfrm>
                <a:off x="8717717" y="4615023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F47758A-669B-2A48-9252-ECF44E9B6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717" y="4615023"/>
                <a:ext cx="178847" cy="228925"/>
              </a:xfrm>
              <a:prstGeom prst="rect">
                <a:avLst/>
              </a:prstGeom>
              <a:blipFill>
                <a:blip r:embed="rId8"/>
                <a:stretch>
                  <a:fillRect l="-43750" r="-43750" b="-684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666B9E8-CC38-1B44-A99C-CC43454B9A68}"/>
                  </a:ext>
                </a:extLst>
              </p:cNvPr>
              <p:cNvSpPr txBox="1"/>
              <p:nvPr/>
            </p:nvSpPr>
            <p:spPr>
              <a:xfrm>
                <a:off x="9032542" y="4615023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666B9E8-CC38-1B44-A99C-CC43454B9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2542" y="4615023"/>
                <a:ext cx="195823" cy="276999"/>
              </a:xfrm>
              <a:prstGeom prst="rect">
                <a:avLst/>
              </a:prstGeom>
              <a:blipFill>
                <a:blip r:embed="rId5"/>
                <a:stretch>
                  <a:fillRect l="-588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FE2E9A42-BF54-A445-811C-A72A955C4396}"/>
              </a:ext>
            </a:extLst>
          </p:cNvPr>
          <p:cNvSpPr/>
          <p:nvPr/>
        </p:nvSpPr>
        <p:spPr>
          <a:xfrm>
            <a:off x="9626727" y="3049395"/>
            <a:ext cx="709714" cy="216203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9B78FE4-C590-644B-BAF8-D540BF075BD3}"/>
              </a:ext>
            </a:extLst>
          </p:cNvPr>
          <p:cNvSpPr/>
          <p:nvPr/>
        </p:nvSpPr>
        <p:spPr>
          <a:xfrm>
            <a:off x="9672731" y="3181286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AE5FAB1F-3408-0A4B-BA02-914232CA3C00}"/>
              </a:ext>
            </a:extLst>
          </p:cNvPr>
          <p:cNvCxnSpPr>
            <a:stCxn id="63" idx="0"/>
            <a:endCxn id="63" idx="4"/>
          </p:cNvCxnSpPr>
          <p:nvPr/>
        </p:nvCxnSpPr>
        <p:spPr>
          <a:xfrm>
            <a:off x="9981584" y="3181286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4E44108-5ECA-AA49-8B23-632FD861C2EE}"/>
                  </a:ext>
                </a:extLst>
              </p:cNvPr>
              <p:cNvSpPr txBox="1"/>
              <p:nvPr/>
            </p:nvSpPr>
            <p:spPr>
              <a:xfrm>
                <a:off x="9727572" y="3372008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4E44108-5ECA-AA49-8B23-632FD861C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7572" y="3372008"/>
                <a:ext cx="178847" cy="228925"/>
              </a:xfrm>
              <a:prstGeom prst="rect">
                <a:avLst/>
              </a:prstGeom>
              <a:blipFill>
                <a:blip r:embed="rId9"/>
                <a:stretch>
                  <a:fillRect l="-53333" r="-53333" b="-63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B1C8391-2C19-D844-817A-C29CDC69427D}"/>
                  </a:ext>
                </a:extLst>
              </p:cNvPr>
              <p:cNvSpPr txBox="1"/>
              <p:nvPr/>
            </p:nvSpPr>
            <p:spPr>
              <a:xfrm>
                <a:off x="10042397" y="3372008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B1C8391-2C19-D844-817A-C29CDC694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397" y="3372008"/>
                <a:ext cx="195823" cy="276999"/>
              </a:xfrm>
              <a:prstGeom prst="rect">
                <a:avLst/>
              </a:prstGeom>
              <a:blipFill>
                <a:blip r:embed="rId10"/>
                <a:stretch>
                  <a:fillRect l="-6250" r="-6250" b="-45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AE0BD05B-E5F3-BF48-BA22-F25F976D1FE6}"/>
              </a:ext>
            </a:extLst>
          </p:cNvPr>
          <p:cNvSpPr/>
          <p:nvPr/>
        </p:nvSpPr>
        <p:spPr>
          <a:xfrm>
            <a:off x="9674055" y="4424301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53189FCC-5A4A-4E43-949F-5CC81562B108}"/>
              </a:ext>
            </a:extLst>
          </p:cNvPr>
          <p:cNvCxnSpPr>
            <a:stCxn id="67" idx="0"/>
            <a:endCxn id="67" idx="4"/>
          </p:cNvCxnSpPr>
          <p:nvPr/>
        </p:nvCxnSpPr>
        <p:spPr>
          <a:xfrm>
            <a:off x="9982908" y="4424301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5238004-9995-B849-AB35-687EA55C5960}"/>
                  </a:ext>
                </a:extLst>
              </p:cNvPr>
              <p:cNvSpPr txBox="1"/>
              <p:nvPr/>
            </p:nvSpPr>
            <p:spPr>
              <a:xfrm>
                <a:off x="9728896" y="4615023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5238004-9995-B849-AB35-687EA55C5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896" y="4615023"/>
                <a:ext cx="178847" cy="228925"/>
              </a:xfrm>
              <a:prstGeom prst="rect">
                <a:avLst/>
              </a:prstGeom>
              <a:blipFill>
                <a:blip r:embed="rId11"/>
                <a:stretch>
                  <a:fillRect l="-53333" r="-53333" b="-684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413D47-FC57-284A-AEA4-5912AF290913}"/>
                  </a:ext>
                </a:extLst>
              </p:cNvPr>
              <p:cNvSpPr txBox="1"/>
              <p:nvPr/>
            </p:nvSpPr>
            <p:spPr>
              <a:xfrm>
                <a:off x="10043721" y="4615023"/>
                <a:ext cx="1958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2413D47-FC57-284A-AEA4-5912AF290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721" y="4615023"/>
                <a:ext cx="195823" cy="276999"/>
              </a:xfrm>
              <a:prstGeom prst="rect">
                <a:avLst/>
              </a:prstGeom>
              <a:blipFill>
                <a:blip r:embed="rId12"/>
                <a:stretch>
                  <a:fillRect l="-6250" r="-625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A6985140-B07A-624D-A01D-63033BF1073E}"/>
              </a:ext>
            </a:extLst>
          </p:cNvPr>
          <p:cNvSpPr/>
          <p:nvPr/>
        </p:nvSpPr>
        <p:spPr>
          <a:xfrm>
            <a:off x="10780239" y="3757544"/>
            <a:ext cx="709714" cy="85209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ore-KR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31EB606-614F-5B48-B734-70D5F2429DC0}"/>
              </a:ext>
            </a:extLst>
          </p:cNvPr>
          <p:cNvSpPr/>
          <p:nvPr/>
        </p:nvSpPr>
        <p:spPr>
          <a:xfrm>
            <a:off x="10826243" y="3889434"/>
            <a:ext cx="617705" cy="61770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dirty="0"/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42110C9-FD7D-D646-9658-EF0261F2528D}"/>
              </a:ext>
            </a:extLst>
          </p:cNvPr>
          <p:cNvCxnSpPr>
            <a:stCxn id="72" idx="0"/>
            <a:endCxn id="72" idx="4"/>
          </p:cNvCxnSpPr>
          <p:nvPr/>
        </p:nvCxnSpPr>
        <p:spPr>
          <a:xfrm>
            <a:off x="11135096" y="3889434"/>
            <a:ext cx="0" cy="617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7A93C87-49C7-AF46-BC53-34511ECED757}"/>
                  </a:ext>
                </a:extLst>
              </p:cNvPr>
              <p:cNvSpPr txBox="1"/>
              <p:nvPr/>
            </p:nvSpPr>
            <p:spPr>
              <a:xfrm>
                <a:off x="10881084" y="4080156"/>
                <a:ext cx="178847" cy="228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ore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7A93C87-49C7-AF46-BC53-34511ECED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084" y="4080156"/>
                <a:ext cx="178847" cy="228925"/>
              </a:xfrm>
              <a:prstGeom prst="rect">
                <a:avLst/>
              </a:prstGeom>
              <a:blipFill>
                <a:blip r:embed="rId13"/>
                <a:stretch>
                  <a:fillRect l="-53333" r="-46667" b="-6315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BED075B-5F14-164B-97E0-2BFB46EC0D2A}"/>
                  </a:ext>
                </a:extLst>
              </p:cNvPr>
              <p:cNvSpPr txBox="1"/>
              <p:nvPr/>
            </p:nvSpPr>
            <p:spPr>
              <a:xfrm>
                <a:off x="11195909" y="4080156"/>
                <a:ext cx="222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ore-K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BED075B-5F14-164B-97E0-2BFB46EC0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5909" y="4080156"/>
                <a:ext cx="222048" cy="276999"/>
              </a:xfrm>
              <a:prstGeom prst="rect">
                <a:avLst/>
              </a:prstGeom>
              <a:blipFill>
                <a:blip r:embed="rId14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8EF2C85-9B29-8443-8002-5C968CB3FB69}"/>
              </a:ext>
            </a:extLst>
          </p:cNvPr>
          <p:cNvCxnSpPr>
            <a:cxnSpLocks/>
            <a:stCxn id="36" idx="6"/>
            <a:endCxn id="16" idx="2"/>
          </p:cNvCxnSpPr>
          <p:nvPr/>
        </p:nvCxnSpPr>
        <p:spPr>
          <a:xfrm flipV="1">
            <a:off x="6759709" y="3484753"/>
            <a:ext cx="899138" cy="1204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6D2E216-43AA-FE40-BCE5-FF19AC745F19}"/>
              </a:ext>
            </a:extLst>
          </p:cNvPr>
          <p:cNvCxnSpPr>
            <a:cxnSpLocks/>
            <a:stCxn id="38" idx="6"/>
            <a:endCxn id="16" idx="2"/>
          </p:cNvCxnSpPr>
          <p:nvPr/>
        </p:nvCxnSpPr>
        <p:spPr>
          <a:xfrm flipV="1">
            <a:off x="6755835" y="3484753"/>
            <a:ext cx="903012" cy="187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2F6AF99-0010-AF4B-B05D-D76E1F4C6E0C}"/>
              </a:ext>
            </a:extLst>
          </p:cNvPr>
          <p:cNvCxnSpPr>
            <a:cxnSpLocks/>
            <a:stCxn id="37" idx="6"/>
          </p:cNvCxnSpPr>
          <p:nvPr/>
        </p:nvCxnSpPr>
        <p:spPr>
          <a:xfrm flipV="1">
            <a:off x="6751962" y="3518297"/>
            <a:ext cx="880894" cy="2514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924E4148-9DB9-0244-947C-4605A9C489FE}"/>
              </a:ext>
            </a:extLst>
          </p:cNvPr>
          <p:cNvCxnSpPr>
            <a:cxnSpLocks/>
            <a:stCxn id="14" idx="6"/>
            <a:endCxn id="44" idx="2"/>
          </p:cNvCxnSpPr>
          <p:nvPr/>
        </p:nvCxnSpPr>
        <p:spPr>
          <a:xfrm>
            <a:off x="6759709" y="2156599"/>
            <a:ext cx="900462" cy="2571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B145646F-0115-5741-9A29-B52B9D5404EB}"/>
              </a:ext>
            </a:extLst>
          </p:cNvPr>
          <p:cNvCxnSpPr>
            <a:cxnSpLocks/>
            <a:stCxn id="32" idx="6"/>
            <a:endCxn id="44" idx="2"/>
          </p:cNvCxnSpPr>
          <p:nvPr/>
        </p:nvCxnSpPr>
        <p:spPr>
          <a:xfrm>
            <a:off x="6755835" y="2828610"/>
            <a:ext cx="904336" cy="1899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63C5AFD0-BA0B-594E-B1FD-3D4130C0D1A1}"/>
              </a:ext>
            </a:extLst>
          </p:cNvPr>
          <p:cNvCxnSpPr>
            <a:cxnSpLocks/>
            <a:stCxn id="19" idx="6"/>
            <a:endCxn id="44" idx="2"/>
          </p:cNvCxnSpPr>
          <p:nvPr/>
        </p:nvCxnSpPr>
        <p:spPr>
          <a:xfrm>
            <a:off x="6751962" y="3500621"/>
            <a:ext cx="908209" cy="1227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F520410-7E32-494B-84C5-B2DD00A0AAE9}"/>
              </a:ext>
            </a:extLst>
          </p:cNvPr>
          <p:cNvCxnSpPr>
            <a:cxnSpLocks/>
            <a:stCxn id="36" idx="6"/>
            <a:endCxn id="44" idx="2"/>
          </p:cNvCxnSpPr>
          <p:nvPr/>
        </p:nvCxnSpPr>
        <p:spPr>
          <a:xfrm>
            <a:off x="6759709" y="4689155"/>
            <a:ext cx="900462" cy="3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8F2AB38-4AA4-4249-88B4-C9CB9F7A33B5}"/>
              </a:ext>
            </a:extLst>
          </p:cNvPr>
          <p:cNvCxnSpPr>
            <a:cxnSpLocks/>
            <a:stCxn id="38" idx="6"/>
            <a:endCxn id="44" idx="2"/>
          </p:cNvCxnSpPr>
          <p:nvPr/>
        </p:nvCxnSpPr>
        <p:spPr>
          <a:xfrm flipV="1">
            <a:off x="6755835" y="4727768"/>
            <a:ext cx="904336" cy="633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33CDE6E0-3AC8-7247-BEA4-E31D7943579B}"/>
              </a:ext>
            </a:extLst>
          </p:cNvPr>
          <p:cNvCxnSpPr>
            <a:cxnSpLocks/>
            <a:stCxn id="37" idx="6"/>
            <a:endCxn id="44" idx="2"/>
          </p:cNvCxnSpPr>
          <p:nvPr/>
        </p:nvCxnSpPr>
        <p:spPr>
          <a:xfrm flipV="1">
            <a:off x="6751962" y="4727768"/>
            <a:ext cx="908209" cy="130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8BFADC49-072E-0C45-80DB-FE6544E20B91}"/>
              </a:ext>
            </a:extLst>
          </p:cNvPr>
          <p:cNvCxnSpPr>
            <a:cxnSpLocks/>
            <a:stCxn id="16" idx="6"/>
            <a:endCxn id="58" idx="2"/>
          </p:cNvCxnSpPr>
          <p:nvPr/>
        </p:nvCxnSpPr>
        <p:spPr>
          <a:xfrm>
            <a:off x="8276552" y="3484753"/>
            <a:ext cx="386324" cy="1248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0E4B7C0-30B3-2744-91F7-A5A9292DFD4C}"/>
              </a:ext>
            </a:extLst>
          </p:cNvPr>
          <p:cNvCxnSpPr>
            <a:cxnSpLocks/>
            <a:stCxn id="44" idx="6"/>
            <a:endCxn id="58" idx="2"/>
          </p:cNvCxnSpPr>
          <p:nvPr/>
        </p:nvCxnSpPr>
        <p:spPr>
          <a:xfrm>
            <a:off x="8277876" y="4727768"/>
            <a:ext cx="385000" cy="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BF6EB5EA-F5AD-5348-910F-02C8A2E2D87E}"/>
              </a:ext>
            </a:extLst>
          </p:cNvPr>
          <p:cNvCxnSpPr>
            <a:cxnSpLocks/>
            <a:stCxn id="16" idx="6"/>
            <a:endCxn id="54" idx="2"/>
          </p:cNvCxnSpPr>
          <p:nvPr/>
        </p:nvCxnSpPr>
        <p:spPr>
          <a:xfrm>
            <a:off x="8276552" y="3484753"/>
            <a:ext cx="385000" cy="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429263C3-6664-AD40-A564-DB048178F780}"/>
              </a:ext>
            </a:extLst>
          </p:cNvPr>
          <p:cNvCxnSpPr>
            <a:cxnSpLocks/>
            <a:stCxn id="44" idx="6"/>
            <a:endCxn id="54" idx="2"/>
          </p:cNvCxnSpPr>
          <p:nvPr/>
        </p:nvCxnSpPr>
        <p:spPr>
          <a:xfrm flipV="1">
            <a:off x="8277876" y="3490139"/>
            <a:ext cx="383676" cy="1237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496E6EF3-9E79-EE41-97E8-068A05FC4308}"/>
              </a:ext>
            </a:extLst>
          </p:cNvPr>
          <p:cNvCxnSpPr>
            <a:cxnSpLocks/>
            <a:stCxn id="54" idx="6"/>
            <a:endCxn id="63" idx="2"/>
          </p:cNvCxnSpPr>
          <p:nvPr/>
        </p:nvCxnSpPr>
        <p:spPr>
          <a:xfrm>
            <a:off x="9279257" y="3490139"/>
            <a:ext cx="393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02DE1601-DF45-D342-94A2-5DD0A38D6327}"/>
              </a:ext>
            </a:extLst>
          </p:cNvPr>
          <p:cNvCxnSpPr>
            <a:cxnSpLocks/>
            <a:stCxn id="54" idx="6"/>
            <a:endCxn id="67" idx="2"/>
          </p:cNvCxnSpPr>
          <p:nvPr/>
        </p:nvCxnSpPr>
        <p:spPr>
          <a:xfrm>
            <a:off x="9279257" y="3490139"/>
            <a:ext cx="394798" cy="124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4238C29-C7D7-5A4F-9BF5-265E405789E1}"/>
              </a:ext>
            </a:extLst>
          </p:cNvPr>
          <p:cNvCxnSpPr>
            <a:cxnSpLocks/>
            <a:stCxn id="58" idx="6"/>
            <a:endCxn id="63" idx="2"/>
          </p:cNvCxnSpPr>
          <p:nvPr/>
        </p:nvCxnSpPr>
        <p:spPr>
          <a:xfrm flipV="1">
            <a:off x="9280581" y="3490139"/>
            <a:ext cx="392150" cy="124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17D6031F-27D1-6447-996E-22F7971E81BE}"/>
              </a:ext>
            </a:extLst>
          </p:cNvPr>
          <p:cNvCxnSpPr>
            <a:cxnSpLocks/>
            <a:stCxn id="58" idx="6"/>
            <a:endCxn id="67" idx="2"/>
          </p:cNvCxnSpPr>
          <p:nvPr/>
        </p:nvCxnSpPr>
        <p:spPr>
          <a:xfrm>
            <a:off x="9280581" y="4733154"/>
            <a:ext cx="393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2ED971E8-84DA-A148-87B6-B502825A2547}"/>
              </a:ext>
            </a:extLst>
          </p:cNvPr>
          <p:cNvCxnSpPr>
            <a:cxnSpLocks/>
            <a:stCxn id="63" idx="6"/>
            <a:endCxn id="72" idx="2"/>
          </p:cNvCxnSpPr>
          <p:nvPr/>
        </p:nvCxnSpPr>
        <p:spPr>
          <a:xfrm>
            <a:off x="10290436" y="3490139"/>
            <a:ext cx="535807" cy="708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2B55547-F936-1642-9AFB-0E676E4B5A3E}"/>
              </a:ext>
            </a:extLst>
          </p:cNvPr>
          <p:cNvCxnSpPr>
            <a:cxnSpLocks/>
            <a:stCxn id="67" idx="6"/>
            <a:endCxn id="72" idx="2"/>
          </p:cNvCxnSpPr>
          <p:nvPr/>
        </p:nvCxnSpPr>
        <p:spPr>
          <a:xfrm flipV="1">
            <a:off x="10291760" y="4198287"/>
            <a:ext cx="534483" cy="534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3ECAA3A8-AFBF-0049-9EDA-DBF1367167C5}"/>
              </a:ext>
            </a:extLst>
          </p:cNvPr>
          <p:cNvSpPr txBox="1"/>
          <p:nvPr/>
        </p:nvSpPr>
        <p:spPr>
          <a:xfrm>
            <a:off x="7547484" y="2156599"/>
            <a:ext cx="135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NCF Layers</a:t>
            </a:r>
            <a:endParaRPr kumimoji="1" lang="ko-Kore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53EDA03-94EB-104C-BC79-97C24F471B3B}"/>
              </a:ext>
            </a:extLst>
          </p:cNvPr>
          <p:cNvSpPr txBox="1"/>
          <p:nvPr/>
        </p:nvSpPr>
        <p:spPr>
          <a:xfrm>
            <a:off x="10497833" y="2158432"/>
            <a:ext cx="151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output Layer</a:t>
            </a:r>
            <a:endParaRPr kumimoji="1" lang="ko-Kore-KR" alt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F5866A5-7945-444B-A2FD-E698EEA80119}"/>
              </a:ext>
            </a:extLst>
          </p:cNvPr>
          <p:cNvSpPr txBox="1"/>
          <p:nvPr/>
        </p:nvSpPr>
        <p:spPr>
          <a:xfrm>
            <a:off x="332934" y="5433011"/>
            <a:ext cx="1165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u="sng" dirty="0"/>
              <a:t>입력값</a:t>
            </a:r>
            <a:endParaRPr kumimoji="1" lang="en-US" altLang="ko-Kore-KR" u="sng" dirty="0"/>
          </a:p>
          <a:p>
            <a:endParaRPr kumimoji="1" lang="en-US" altLang="ko-K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유저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아이템</a:t>
            </a:r>
            <a:endParaRPr kumimoji="1" lang="ko-Kore-KR" alt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0ED51AF-8EC3-F94B-A367-34A55AFF99DB}"/>
              </a:ext>
            </a:extLst>
          </p:cNvPr>
          <p:cNvSpPr txBox="1"/>
          <p:nvPr/>
        </p:nvSpPr>
        <p:spPr>
          <a:xfrm>
            <a:off x="2260943" y="5433011"/>
            <a:ext cx="2714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u="sng" dirty="0"/>
              <a:t>출력값</a:t>
            </a:r>
            <a:endParaRPr kumimoji="1" lang="en-US" altLang="ko-Kore-KR" u="sng" dirty="0"/>
          </a:p>
          <a:p>
            <a:endParaRPr kumimoji="1" lang="en-US" altLang="ko-K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/>
              <a:t>해당 유저</a:t>
            </a:r>
            <a:r>
              <a:rPr kumimoji="1" lang="ko-KR" altLang="en-US" dirty="0"/>
              <a:t>가 </a:t>
            </a:r>
            <a:r>
              <a:rPr kumimoji="1" lang="ko-KR" altLang="en-US" b="1" dirty="0"/>
              <a:t>아이템</a:t>
            </a:r>
            <a:r>
              <a:rPr kumimoji="1" lang="ko-KR" altLang="en-US" dirty="0"/>
              <a:t>을</a:t>
            </a:r>
            <a:br>
              <a:rPr kumimoji="1" lang="en-US" altLang="ko-KR" dirty="0"/>
            </a:br>
            <a:r>
              <a:rPr kumimoji="1" lang="ko-KR" altLang="en-US" dirty="0"/>
              <a:t>선호할 확률</a:t>
            </a:r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139301-728C-E144-9384-F26B1864FE9B}"/>
              </a:ext>
            </a:extLst>
          </p:cNvPr>
          <p:cNvSpPr/>
          <p:nvPr/>
        </p:nvSpPr>
        <p:spPr>
          <a:xfrm>
            <a:off x="5107171" y="5178285"/>
            <a:ext cx="6992680" cy="14968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B26BE-123B-3945-A677-5C439D0F1B75}"/>
              </a:ext>
            </a:extLst>
          </p:cNvPr>
          <p:cNvSpPr txBox="1"/>
          <p:nvPr/>
        </p:nvSpPr>
        <p:spPr>
          <a:xfrm>
            <a:off x="5107171" y="5280934"/>
            <a:ext cx="474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u="sng" dirty="0"/>
              <a:t>해당</a:t>
            </a:r>
            <a:r>
              <a:rPr kumimoji="1" lang="ko-KR" altLang="en-US" u="sng" dirty="0"/>
              <a:t> 유저가 아이템을 선호하지 않은 케이스</a:t>
            </a:r>
            <a:endParaRPr kumimoji="1" lang="ko-Kore-KR" altLang="en-US" u="sng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EB29517-98C7-CA44-8A4E-6C3ED0DC50C6}"/>
              </a:ext>
            </a:extLst>
          </p:cNvPr>
          <p:cNvSpPr txBox="1"/>
          <p:nvPr/>
        </p:nvSpPr>
        <p:spPr>
          <a:xfrm>
            <a:off x="5507758" y="5645362"/>
            <a:ext cx="389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=&gt;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Negative Sampling</a:t>
            </a:r>
            <a:r>
              <a:rPr kumimoji="1" lang="ko-KR" altLang="en-US" dirty="0"/>
              <a:t>을 통해 확보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629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10076</TotalTime>
  <Words>1361</Words>
  <Application>Microsoft Macintosh PowerPoint</Application>
  <PresentationFormat>와이드스크린</PresentationFormat>
  <Paragraphs>266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맑은 고딕</vt:lpstr>
      <vt:lpstr>Arial</vt:lpstr>
      <vt:lpstr>Calibri</vt:lpstr>
      <vt:lpstr>Cambria Math</vt:lpstr>
      <vt:lpstr>Office 테마</vt:lpstr>
      <vt:lpstr>PowerPoint 프레젠테이션</vt:lpstr>
      <vt:lpstr>Neural Collaborative Filtering</vt:lpstr>
      <vt:lpstr>Neural Collaborative Filtering</vt:lpstr>
      <vt:lpstr>Neural Collaborative Filtering</vt:lpstr>
      <vt:lpstr>Neural Collaborative Filtering</vt:lpstr>
      <vt:lpstr>Neural Collaborative Filtering</vt:lpstr>
      <vt:lpstr>Neural Collaborative Filtering</vt:lpstr>
      <vt:lpstr>Neural Collaborative Filtering</vt:lpstr>
      <vt:lpstr>Neural Collaborative Filtering</vt:lpstr>
      <vt:lpstr>PowerPoint 프레젠테이션</vt:lpstr>
      <vt:lpstr>딥러닝을 활용한 추천시스템 발전 과정</vt:lpstr>
      <vt:lpstr>딥러닝을 활용한 추천시스템 발전 과정</vt:lpstr>
      <vt:lpstr>딥러닝을 활용한 추천시스템 발전 과정</vt:lpstr>
      <vt:lpstr>Wide &amp; Deep Learning</vt:lpstr>
      <vt:lpstr>Wide &amp; Deep Learning가 다루는 문제</vt:lpstr>
      <vt:lpstr>Wide &amp; Deep Learning가 다루는 문제</vt:lpstr>
      <vt:lpstr>Wide &amp; Deep Learning</vt:lpstr>
      <vt:lpstr>Wide &amp; Deep Learning</vt:lpstr>
      <vt:lpstr>Wide &amp; Deep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상재</dc:creator>
  <cp:lastModifiedBy>강 상재</cp:lastModifiedBy>
  <cp:revision>196</cp:revision>
  <dcterms:created xsi:type="dcterms:W3CDTF">2020-01-08T06:09:07Z</dcterms:created>
  <dcterms:modified xsi:type="dcterms:W3CDTF">2020-05-01T03:26:58Z</dcterms:modified>
</cp:coreProperties>
</file>